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259" r:id="rId3"/>
    <p:sldId id="269" r:id="rId4"/>
    <p:sldId id="261" r:id="rId5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5" autoAdjust="0"/>
  </p:normalViewPr>
  <p:slideViewPr>
    <p:cSldViewPr>
      <p:cViewPr>
        <p:scale>
          <a:sx n="77" d="100"/>
          <a:sy n="77" d="100"/>
        </p:scale>
        <p:origin x="-116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138E16-C44B-407F-82B4-6ED66BC3EB26}" type="doc">
      <dgm:prSet loTypeId="urn:microsoft.com/office/officeart/2005/8/layout/arrow2" loCatId="process" qsTypeId="urn:microsoft.com/office/officeart/2005/8/quickstyle/3d3" qsCatId="3D" csTypeId="urn:microsoft.com/office/officeart/2005/8/colors/accent2_2" csCatId="accent2" phldr="1"/>
      <dgm:spPr/>
    </dgm:pt>
    <dgm:pt modelId="{97F7104D-F66E-4BAD-AAB6-19DF653C0C47}">
      <dgm:prSet phldrT="[Texto]"/>
      <dgm:spPr/>
      <dgm:t>
        <a:bodyPr/>
        <a:lstStyle/>
        <a:p>
          <a:r>
            <a:rPr lang="es-MX" b="1" dirty="0" smtClean="0"/>
            <a:t>Personas: Principal activo que aporta el conocimiento</a:t>
          </a:r>
          <a:endParaRPr lang="es-MX" b="1" dirty="0"/>
        </a:p>
      </dgm:t>
    </dgm:pt>
    <dgm:pt modelId="{654BDF71-387D-4E50-816B-E4ECAEFA74CD}" type="parTrans" cxnId="{533105A9-233D-484C-AE19-CC0B1DCAF186}">
      <dgm:prSet/>
      <dgm:spPr/>
      <dgm:t>
        <a:bodyPr/>
        <a:lstStyle/>
        <a:p>
          <a:endParaRPr lang="es-MX"/>
        </a:p>
      </dgm:t>
    </dgm:pt>
    <dgm:pt modelId="{807C5D7F-7787-4F08-8E19-4E8B88BDF086}" type="sibTrans" cxnId="{533105A9-233D-484C-AE19-CC0B1DCAF186}">
      <dgm:prSet/>
      <dgm:spPr/>
      <dgm:t>
        <a:bodyPr/>
        <a:lstStyle/>
        <a:p>
          <a:endParaRPr lang="es-MX"/>
        </a:p>
      </dgm:t>
    </dgm:pt>
    <dgm:pt modelId="{8536F92D-C869-49E4-8C19-9FE165C73F00}">
      <dgm:prSet phldrT="[Texto]"/>
      <dgm:spPr/>
      <dgm:t>
        <a:bodyPr/>
        <a:lstStyle/>
        <a:p>
          <a:r>
            <a:rPr lang="es-MX" b="1" dirty="0" smtClean="0"/>
            <a:t>Beneficios: Recuperación de experiencias del personal.</a:t>
          </a:r>
          <a:endParaRPr lang="es-MX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0F541E79-C7E4-4013-8079-E0E889B8BC9A}" type="parTrans" cxnId="{1466C781-918E-44C9-86DB-263AD6333FDD}">
      <dgm:prSet/>
      <dgm:spPr/>
      <dgm:t>
        <a:bodyPr/>
        <a:lstStyle/>
        <a:p>
          <a:endParaRPr lang="es-MX"/>
        </a:p>
      </dgm:t>
    </dgm:pt>
    <dgm:pt modelId="{5B43F959-D100-4BF0-8534-6B6022991145}" type="sibTrans" cxnId="{1466C781-918E-44C9-86DB-263AD6333FDD}">
      <dgm:prSet/>
      <dgm:spPr/>
      <dgm:t>
        <a:bodyPr/>
        <a:lstStyle/>
        <a:p>
          <a:endParaRPr lang="es-MX"/>
        </a:p>
      </dgm:t>
    </dgm:pt>
    <dgm:pt modelId="{F4309FFD-A6BE-4118-ACCA-89B6B4FE6FC1}">
      <dgm:prSet phldrT="[Texto]"/>
      <dgm:spPr/>
      <dgm:t>
        <a:bodyPr/>
        <a:lstStyle/>
        <a:p>
          <a:r>
            <a:rPr lang="es-MX" b="1" dirty="0" smtClean="0"/>
            <a:t>Crear valor: Documentar el saber hacer de las instituciones </a:t>
          </a:r>
          <a:endParaRPr lang="es-MX" b="1" dirty="0"/>
        </a:p>
      </dgm:t>
    </dgm:pt>
    <dgm:pt modelId="{E70A26AC-DE07-44DE-9F4F-7DA5B51382C9}" type="parTrans" cxnId="{139C8B1B-C729-4AD5-BA17-902E5492F035}">
      <dgm:prSet/>
      <dgm:spPr/>
      <dgm:t>
        <a:bodyPr/>
        <a:lstStyle/>
        <a:p>
          <a:endParaRPr lang="es-MX"/>
        </a:p>
      </dgm:t>
    </dgm:pt>
    <dgm:pt modelId="{EB10B224-F450-4E42-AF54-8D0915DF32A6}" type="sibTrans" cxnId="{139C8B1B-C729-4AD5-BA17-902E5492F035}">
      <dgm:prSet/>
      <dgm:spPr/>
      <dgm:t>
        <a:bodyPr/>
        <a:lstStyle/>
        <a:p>
          <a:endParaRPr lang="es-MX"/>
        </a:p>
      </dgm:t>
    </dgm:pt>
    <dgm:pt modelId="{16780FD7-0620-4532-8EF2-79D999CCB754}">
      <dgm:prSet phldrT="[Texto]"/>
      <dgm:spPr/>
      <dgm:t>
        <a:bodyPr/>
        <a:lstStyle/>
        <a:p>
          <a:r>
            <a:rPr lang="es-MX" b="1" dirty="0" smtClean="0"/>
            <a:t>Compartir: Generar y sistematizar experiencias.</a:t>
          </a:r>
          <a:endParaRPr lang="es-MX" b="1" dirty="0"/>
        </a:p>
      </dgm:t>
    </dgm:pt>
    <dgm:pt modelId="{CF229B52-A514-498F-84E3-8DEA81A60095}" type="parTrans" cxnId="{EE768141-3AF3-4CF0-B48E-F82D6423FB18}">
      <dgm:prSet/>
      <dgm:spPr/>
      <dgm:t>
        <a:bodyPr/>
        <a:lstStyle/>
        <a:p>
          <a:endParaRPr lang="es-MX"/>
        </a:p>
      </dgm:t>
    </dgm:pt>
    <dgm:pt modelId="{1E5EAE6E-3C5A-4F28-886D-C616AA43AF6C}" type="sibTrans" cxnId="{EE768141-3AF3-4CF0-B48E-F82D6423FB18}">
      <dgm:prSet/>
      <dgm:spPr/>
      <dgm:t>
        <a:bodyPr/>
        <a:lstStyle/>
        <a:p>
          <a:endParaRPr lang="es-MX"/>
        </a:p>
      </dgm:t>
    </dgm:pt>
    <dgm:pt modelId="{0B3A5249-2495-4FDB-B205-B307A19ADA40}" type="pres">
      <dgm:prSet presAssocID="{F3138E16-C44B-407F-82B4-6ED66BC3EB26}" presName="arrowDiagram" presStyleCnt="0">
        <dgm:presLayoutVars>
          <dgm:chMax val="5"/>
          <dgm:dir/>
          <dgm:resizeHandles val="exact"/>
        </dgm:presLayoutVars>
      </dgm:prSet>
      <dgm:spPr/>
    </dgm:pt>
    <dgm:pt modelId="{0B312319-BD96-48B7-AB8E-68002E754805}" type="pres">
      <dgm:prSet presAssocID="{F3138E16-C44B-407F-82B4-6ED66BC3EB26}" presName="arrow" presStyleLbl="bgShp" presStyleIdx="0" presStyleCnt="1" custLinFactNeighborX="1064"/>
      <dgm:spPr/>
    </dgm:pt>
    <dgm:pt modelId="{44D6EE40-DA4F-4D1A-AC40-EEB78518F539}" type="pres">
      <dgm:prSet presAssocID="{F3138E16-C44B-407F-82B4-6ED66BC3EB26}" presName="arrowDiagram4" presStyleCnt="0"/>
      <dgm:spPr/>
    </dgm:pt>
    <dgm:pt modelId="{165CA408-7CF1-4A21-A0D3-AF4CC1A19481}" type="pres">
      <dgm:prSet presAssocID="{97F7104D-F66E-4BAD-AAB6-19DF653C0C47}" presName="bullet4a" presStyleLbl="node1" presStyleIdx="0" presStyleCnt="4"/>
      <dgm:spPr/>
    </dgm:pt>
    <dgm:pt modelId="{19F22405-0DB0-48EF-8404-5E2D86E4044F}" type="pres">
      <dgm:prSet presAssocID="{97F7104D-F66E-4BAD-AAB6-19DF653C0C47}" presName="textBox4a" presStyleLbl="revTx" presStyleIdx="0" presStyleCnt="4" custLinFactNeighborX="16088" custLinFactNeighborY="-2504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6BE588-315D-4540-8B15-0F0D3CBC93B9}" type="pres">
      <dgm:prSet presAssocID="{8536F92D-C869-49E4-8C19-9FE165C73F00}" presName="bullet4b" presStyleLbl="node1" presStyleIdx="1" presStyleCnt="4"/>
      <dgm:spPr/>
    </dgm:pt>
    <dgm:pt modelId="{88A38A4D-1704-4B10-BE7D-8816E39EAB28}" type="pres">
      <dgm:prSet presAssocID="{8536F92D-C869-49E4-8C19-9FE165C73F00}" presName="textBox4b" presStyleLbl="revTx" presStyleIdx="1" presStyleCnt="4" custLinFactNeighborX="14418" custLinFactNeighborY="-1726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1822D6-0751-415B-B3FA-D126CC2327E3}" type="pres">
      <dgm:prSet presAssocID="{F4309FFD-A6BE-4118-ACCA-89B6B4FE6FC1}" presName="bullet4c" presStyleLbl="node1" presStyleIdx="2" presStyleCnt="4"/>
      <dgm:spPr/>
    </dgm:pt>
    <dgm:pt modelId="{CA0DBE8B-1490-439D-B9CE-272FF3DBAA12}" type="pres">
      <dgm:prSet presAssocID="{F4309FFD-A6BE-4118-ACCA-89B6B4FE6FC1}" presName="textBox4c" presStyleLbl="revTx" presStyleIdx="2" presStyleCnt="4" custLinFactNeighborX="18896" custLinFactNeighborY="-115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378A8A-14CF-4252-8FEC-CC0DD3107387}" type="pres">
      <dgm:prSet presAssocID="{16780FD7-0620-4532-8EF2-79D999CCB754}" presName="bullet4d" presStyleLbl="node1" presStyleIdx="3" presStyleCnt="4"/>
      <dgm:spPr/>
    </dgm:pt>
    <dgm:pt modelId="{81D10A26-21EF-433A-A0E4-9E755EE1B088}" type="pres">
      <dgm:prSet presAssocID="{16780FD7-0620-4532-8EF2-79D999CCB754}" presName="textBox4d" presStyleLbl="revTx" presStyleIdx="3" presStyleCnt="4" custScaleX="121287" custLinFactNeighborX="17928" custLinFactNeighborY="-827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A7FC823-BDD1-4A41-BFD3-93D8C574C22A}" type="presOf" srcId="{8536F92D-C869-49E4-8C19-9FE165C73F00}" destId="{88A38A4D-1704-4B10-BE7D-8816E39EAB28}" srcOrd="0" destOrd="0" presId="urn:microsoft.com/office/officeart/2005/8/layout/arrow2"/>
    <dgm:cxn modelId="{A4B5AC31-4B0D-4C6B-B11D-F65BEEA920DE}" type="presOf" srcId="{16780FD7-0620-4532-8EF2-79D999CCB754}" destId="{81D10A26-21EF-433A-A0E4-9E755EE1B088}" srcOrd="0" destOrd="0" presId="urn:microsoft.com/office/officeart/2005/8/layout/arrow2"/>
    <dgm:cxn modelId="{EEBEC0BA-0379-4B73-A68B-AB7EBB88F03B}" type="presOf" srcId="{97F7104D-F66E-4BAD-AAB6-19DF653C0C47}" destId="{19F22405-0DB0-48EF-8404-5E2D86E4044F}" srcOrd="0" destOrd="0" presId="urn:microsoft.com/office/officeart/2005/8/layout/arrow2"/>
    <dgm:cxn modelId="{689FDB63-3B94-4A5F-9C0A-4594F68F414E}" type="presOf" srcId="{F4309FFD-A6BE-4118-ACCA-89B6B4FE6FC1}" destId="{CA0DBE8B-1490-439D-B9CE-272FF3DBAA12}" srcOrd="0" destOrd="0" presId="urn:microsoft.com/office/officeart/2005/8/layout/arrow2"/>
    <dgm:cxn modelId="{533105A9-233D-484C-AE19-CC0B1DCAF186}" srcId="{F3138E16-C44B-407F-82B4-6ED66BC3EB26}" destId="{97F7104D-F66E-4BAD-AAB6-19DF653C0C47}" srcOrd="0" destOrd="0" parTransId="{654BDF71-387D-4E50-816B-E4ECAEFA74CD}" sibTransId="{807C5D7F-7787-4F08-8E19-4E8B88BDF086}"/>
    <dgm:cxn modelId="{139C8B1B-C729-4AD5-BA17-902E5492F035}" srcId="{F3138E16-C44B-407F-82B4-6ED66BC3EB26}" destId="{F4309FFD-A6BE-4118-ACCA-89B6B4FE6FC1}" srcOrd="2" destOrd="0" parTransId="{E70A26AC-DE07-44DE-9F4F-7DA5B51382C9}" sibTransId="{EB10B224-F450-4E42-AF54-8D0915DF32A6}"/>
    <dgm:cxn modelId="{1466C781-918E-44C9-86DB-263AD6333FDD}" srcId="{F3138E16-C44B-407F-82B4-6ED66BC3EB26}" destId="{8536F92D-C869-49E4-8C19-9FE165C73F00}" srcOrd="1" destOrd="0" parTransId="{0F541E79-C7E4-4013-8079-E0E889B8BC9A}" sibTransId="{5B43F959-D100-4BF0-8534-6B6022991145}"/>
    <dgm:cxn modelId="{EE768141-3AF3-4CF0-B48E-F82D6423FB18}" srcId="{F3138E16-C44B-407F-82B4-6ED66BC3EB26}" destId="{16780FD7-0620-4532-8EF2-79D999CCB754}" srcOrd="3" destOrd="0" parTransId="{CF229B52-A514-498F-84E3-8DEA81A60095}" sibTransId="{1E5EAE6E-3C5A-4F28-886D-C616AA43AF6C}"/>
    <dgm:cxn modelId="{9A795F6F-28EA-472E-8CAE-10BEEAF4FB9F}" type="presOf" srcId="{F3138E16-C44B-407F-82B4-6ED66BC3EB26}" destId="{0B3A5249-2495-4FDB-B205-B307A19ADA40}" srcOrd="0" destOrd="0" presId="urn:microsoft.com/office/officeart/2005/8/layout/arrow2"/>
    <dgm:cxn modelId="{3B2D7C13-76B9-4FA4-974F-1AA0124DDF08}" type="presParOf" srcId="{0B3A5249-2495-4FDB-B205-B307A19ADA40}" destId="{0B312319-BD96-48B7-AB8E-68002E754805}" srcOrd="0" destOrd="0" presId="urn:microsoft.com/office/officeart/2005/8/layout/arrow2"/>
    <dgm:cxn modelId="{B892C406-F25A-4BC1-B56C-B5C39E74911A}" type="presParOf" srcId="{0B3A5249-2495-4FDB-B205-B307A19ADA40}" destId="{44D6EE40-DA4F-4D1A-AC40-EEB78518F539}" srcOrd="1" destOrd="0" presId="urn:microsoft.com/office/officeart/2005/8/layout/arrow2"/>
    <dgm:cxn modelId="{71DA88C2-95C9-48E6-9E59-5496E297538E}" type="presParOf" srcId="{44D6EE40-DA4F-4D1A-AC40-EEB78518F539}" destId="{165CA408-7CF1-4A21-A0D3-AF4CC1A19481}" srcOrd="0" destOrd="0" presId="urn:microsoft.com/office/officeart/2005/8/layout/arrow2"/>
    <dgm:cxn modelId="{212DF54A-AA36-4E2C-AD6F-83878799BE2A}" type="presParOf" srcId="{44D6EE40-DA4F-4D1A-AC40-EEB78518F539}" destId="{19F22405-0DB0-48EF-8404-5E2D86E4044F}" srcOrd="1" destOrd="0" presId="urn:microsoft.com/office/officeart/2005/8/layout/arrow2"/>
    <dgm:cxn modelId="{F1E87258-020F-4426-B25D-138C8E74FDA1}" type="presParOf" srcId="{44D6EE40-DA4F-4D1A-AC40-EEB78518F539}" destId="{1E6BE588-315D-4540-8B15-0F0D3CBC93B9}" srcOrd="2" destOrd="0" presId="urn:microsoft.com/office/officeart/2005/8/layout/arrow2"/>
    <dgm:cxn modelId="{ECEF64DE-F649-403D-B91C-1CA382C8707F}" type="presParOf" srcId="{44D6EE40-DA4F-4D1A-AC40-EEB78518F539}" destId="{88A38A4D-1704-4B10-BE7D-8816E39EAB28}" srcOrd="3" destOrd="0" presId="urn:microsoft.com/office/officeart/2005/8/layout/arrow2"/>
    <dgm:cxn modelId="{767602D2-2295-4B80-9537-1A9054A4A6E9}" type="presParOf" srcId="{44D6EE40-DA4F-4D1A-AC40-EEB78518F539}" destId="{051822D6-0751-415B-B3FA-D126CC2327E3}" srcOrd="4" destOrd="0" presId="urn:microsoft.com/office/officeart/2005/8/layout/arrow2"/>
    <dgm:cxn modelId="{03798015-E6DE-4AE7-8EE7-07A3B9623158}" type="presParOf" srcId="{44D6EE40-DA4F-4D1A-AC40-EEB78518F539}" destId="{CA0DBE8B-1490-439D-B9CE-272FF3DBAA12}" srcOrd="5" destOrd="0" presId="urn:microsoft.com/office/officeart/2005/8/layout/arrow2"/>
    <dgm:cxn modelId="{13DF5EA8-717A-4C68-BCAA-14EE67E37320}" type="presParOf" srcId="{44D6EE40-DA4F-4D1A-AC40-EEB78518F539}" destId="{4D378A8A-14CF-4252-8FEC-CC0DD3107387}" srcOrd="6" destOrd="0" presId="urn:microsoft.com/office/officeart/2005/8/layout/arrow2"/>
    <dgm:cxn modelId="{3983760D-4EFF-49FA-B346-54F304F9F1FF}" type="presParOf" srcId="{44D6EE40-DA4F-4D1A-AC40-EEB78518F539}" destId="{81D10A26-21EF-433A-A0E4-9E755EE1B08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12319-BD96-48B7-AB8E-68002E754805}">
      <dsp:nvSpPr>
        <dsp:cNvPr id="0" name=""/>
        <dsp:cNvSpPr/>
      </dsp:nvSpPr>
      <dsp:spPr>
        <a:xfrm>
          <a:off x="0" y="628956"/>
          <a:ext cx="6768752" cy="423047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CA408-7CF1-4A21-A0D3-AF4CC1A19481}">
      <dsp:nvSpPr>
        <dsp:cNvPr id="0" name=""/>
        <dsp:cNvSpPr/>
      </dsp:nvSpPr>
      <dsp:spPr>
        <a:xfrm>
          <a:off x="666722" y="3774734"/>
          <a:ext cx="155681" cy="1556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F22405-0DB0-48EF-8404-5E2D86E4044F}">
      <dsp:nvSpPr>
        <dsp:cNvPr id="0" name=""/>
        <dsp:cNvSpPr/>
      </dsp:nvSpPr>
      <dsp:spPr>
        <a:xfrm>
          <a:off x="930774" y="3600399"/>
          <a:ext cx="1157456" cy="1006851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Personas: Principal activo que aporta el conocimiento</a:t>
          </a:r>
          <a:endParaRPr lang="es-MX" sz="1400" b="1" kern="1200" dirty="0"/>
        </a:p>
      </dsp:txBody>
      <dsp:txXfrm>
        <a:off x="930774" y="3600399"/>
        <a:ext cx="1157456" cy="1006851"/>
      </dsp:txXfrm>
    </dsp:sp>
    <dsp:sp modelId="{1E6BE588-315D-4540-8B15-0F0D3CBC93B9}">
      <dsp:nvSpPr>
        <dsp:cNvPr id="0" name=""/>
        <dsp:cNvSpPr/>
      </dsp:nvSpPr>
      <dsp:spPr>
        <a:xfrm>
          <a:off x="1766644" y="2790727"/>
          <a:ext cx="270750" cy="2707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A38A4D-1704-4B10-BE7D-8816E39EAB28}">
      <dsp:nvSpPr>
        <dsp:cNvPr id="0" name=""/>
        <dsp:cNvSpPr/>
      </dsp:nvSpPr>
      <dsp:spPr>
        <a:xfrm>
          <a:off x="2106962" y="2592294"/>
          <a:ext cx="1421437" cy="193332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465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Beneficios: Recuperación de experiencias del personal.</a:t>
          </a:r>
          <a:endParaRPr lang="es-MX" sz="1400" b="1" kern="1200" dirty="0"/>
        </a:p>
      </dsp:txBody>
      <dsp:txXfrm>
        <a:off x="2106962" y="2592294"/>
        <a:ext cx="1421437" cy="1933324"/>
      </dsp:txXfrm>
    </dsp:sp>
    <dsp:sp modelId="{051822D6-0751-415B-B3FA-D126CC2327E3}">
      <dsp:nvSpPr>
        <dsp:cNvPr id="0" name=""/>
        <dsp:cNvSpPr/>
      </dsp:nvSpPr>
      <dsp:spPr>
        <a:xfrm>
          <a:off x="3171160" y="2065624"/>
          <a:ext cx="358743" cy="35874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0DBE8B-1490-439D-B9CE-272FF3DBAA12}">
      <dsp:nvSpPr>
        <dsp:cNvPr id="0" name=""/>
        <dsp:cNvSpPr/>
      </dsp:nvSpPr>
      <dsp:spPr>
        <a:xfrm>
          <a:off x="3619127" y="1944206"/>
          <a:ext cx="1421437" cy="26144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09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Crear valor: Documentar el saber hacer de las instituciones </a:t>
          </a:r>
          <a:endParaRPr lang="es-MX" sz="1400" b="1" kern="1200" dirty="0"/>
        </a:p>
      </dsp:txBody>
      <dsp:txXfrm>
        <a:off x="3619127" y="1944206"/>
        <a:ext cx="1421437" cy="2614430"/>
      </dsp:txXfrm>
    </dsp:sp>
    <dsp:sp modelId="{4D378A8A-14CF-4252-8FEC-CC0DD3107387}">
      <dsp:nvSpPr>
        <dsp:cNvPr id="0" name=""/>
        <dsp:cNvSpPr/>
      </dsp:nvSpPr>
      <dsp:spPr>
        <a:xfrm>
          <a:off x="4700898" y="1585889"/>
          <a:ext cx="480581" cy="4805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D10A26-21EF-433A-A0E4-9E755EE1B088}">
      <dsp:nvSpPr>
        <dsp:cNvPr id="0" name=""/>
        <dsp:cNvSpPr/>
      </dsp:nvSpPr>
      <dsp:spPr>
        <a:xfrm>
          <a:off x="5044732" y="1575269"/>
          <a:ext cx="1724019" cy="303324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65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Compartir: Generar y sistematizar experiencias.</a:t>
          </a:r>
          <a:endParaRPr lang="es-MX" sz="1400" b="1" kern="1200" dirty="0"/>
        </a:p>
      </dsp:txBody>
      <dsp:txXfrm>
        <a:off x="5044732" y="1575269"/>
        <a:ext cx="1724019" cy="3033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5C676E-9D29-4792-8F57-652C5221F159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ED59DC-6B9D-499D-AFAD-437A41DA2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4736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4F3BBC-E7B6-4F5F-B37C-E2E26D26C705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01219A-6E79-4212-90F8-140FE93A95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612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1219A-6E79-4212-90F8-140FE93A951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3281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67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397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77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69273" y="116632"/>
            <a:ext cx="8967223" cy="6624736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7000">
                <a:schemeClr val="bg1">
                  <a:lumMod val="85000"/>
                </a:schemeClr>
              </a:gs>
              <a:gs pos="93000">
                <a:schemeClr val="bg1"/>
              </a:gs>
            </a:gsLst>
          </a:gradFill>
          <a:ln cmpd="sng"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1967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05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127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238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919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060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428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CC9D2-4B60-405D-894F-D64DB8AB774C}" type="datetimeFigureOut">
              <a:rPr lang="es-MX" smtClean="0"/>
              <a:t>15/10/2015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B7891-1C9E-4056-9F4A-5B5784330D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1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2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8.png"/><Relationship Id="rId10" Type="http://schemas.microsoft.com/office/2007/relationships/hdphoto" Target="../media/hdphoto3.wdp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4" y="260648"/>
            <a:ext cx="3524250" cy="1190625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55418" y="2405071"/>
            <a:ext cx="8981078" cy="2031325"/>
          </a:xfrm>
          <a:prstGeom prst="rect">
            <a:avLst/>
          </a:prstGeom>
          <a:gradFill>
            <a:gsLst>
              <a:gs pos="100000">
                <a:schemeClr val="bg1">
                  <a:lumMod val="85000"/>
                </a:schemeClr>
              </a:gs>
              <a:gs pos="0">
                <a:schemeClr val="bg1"/>
              </a:gs>
            </a:gsLst>
            <a:lin ang="16200000" scaled="1"/>
          </a:gra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3000" b="1" dirty="0" smtClean="0">
                <a:solidFill>
                  <a:srgbClr val="BC0000"/>
                </a:solidFill>
                <a:latin typeface="Soberana Sans" pitchFamily="50" charset="0"/>
                <a:cs typeface="Times New Roman" pitchFamily="18" charset="0"/>
              </a:rPr>
              <a:t>Prácticas que desarrollan la Gestión del Conocimiento</a:t>
            </a:r>
          </a:p>
          <a:p>
            <a:pPr algn="ctr">
              <a:lnSpc>
                <a:spcPct val="150000"/>
              </a:lnSpc>
            </a:pPr>
            <a:r>
              <a:rPr lang="es-MX" sz="2400" b="1" dirty="0" smtClean="0">
                <a:solidFill>
                  <a:srgbClr val="BC0000"/>
                </a:solidFill>
                <a:latin typeface="Soberana Sans" pitchFamily="50" charset="0"/>
                <a:cs typeface="Times New Roman" pitchFamily="18" charset="0"/>
              </a:rPr>
              <a:t>Programa para un Gobierno Cercano y Moderno</a:t>
            </a:r>
          </a:p>
        </p:txBody>
      </p:sp>
      <p:sp>
        <p:nvSpPr>
          <p:cNvPr id="12" name="1 CuadroTexto"/>
          <p:cNvSpPr txBox="1"/>
          <p:nvPr/>
        </p:nvSpPr>
        <p:spPr>
          <a:xfrm>
            <a:off x="3563888" y="5805264"/>
            <a:ext cx="1505540" cy="3693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Octubre, 2015</a:t>
            </a:r>
          </a:p>
        </p:txBody>
      </p:sp>
    </p:spTree>
    <p:extLst>
      <p:ext uri="{BB962C8B-B14F-4D97-AF65-F5344CB8AC3E}">
        <p14:creationId xmlns:p14="http://schemas.microsoft.com/office/powerpoint/2010/main" val="334261317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 CuadroTexto"/>
          <p:cNvSpPr txBox="1"/>
          <p:nvPr/>
        </p:nvSpPr>
        <p:spPr>
          <a:xfrm>
            <a:off x="251520" y="2852936"/>
            <a:ext cx="239469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sz="2200" dirty="0" smtClean="0">
                <a:solidFill>
                  <a:srgbClr val="BC0000"/>
                </a:solidFill>
                <a:latin typeface="Soberana Titular" panose="02000000000000000000" pitchFamily="50" charset="0"/>
                <a:cs typeface="Times New Roman" pitchFamily="18" charset="0"/>
              </a:rPr>
              <a:t>Objetivo</a:t>
            </a:r>
            <a:endParaRPr lang="es-MX" sz="2200" dirty="0">
              <a:solidFill>
                <a:srgbClr val="BC0000"/>
              </a:solidFill>
              <a:latin typeface="Soberana Titular" panose="02000000000000000000" pitchFamily="50" charset="0"/>
              <a:cs typeface="Times New Roman" pitchFamily="18" charset="0"/>
            </a:endParaRPr>
          </a:p>
        </p:txBody>
      </p:sp>
      <p:pic>
        <p:nvPicPr>
          <p:cNvPr id="5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00" y="247330"/>
            <a:ext cx="1296144" cy="101038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9070" y="3429000"/>
            <a:ext cx="46269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>
                <a:latin typeface="Soberana Sans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Compartir prácticas y experiencias de Instituciones de la APF desarrolladas a través de herramientas y mecanismos para la Gestión del Conocimiento. </a:t>
            </a:r>
            <a:endParaRPr lang="es-MX" sz="2000" dirty="0"/>
          </a:p>
        </p:txBody>
      </p:sp>
      <p:grpSp>
        <p:nvGrpSpPr>
          <p:cNvPr id="2" name="Grupo 1"/>
          <p:cNvGrpSpPr/>
          <p:nvPr/>
        </p:nvGrpSpPr>
        <p:grpSpPr>
          <a:xfrm>
            <a:off x="4932040" y="2132856"/>
            <a:ext cx="3914671" cy="3468261"/>
            <a:chOff x="5076056" y="2409011"/>
            <a:chExt cx="3914671" cy="3468261"/>
          </a:xfrm>
        </p:grpSpPr>
        <p:pic>
          <p:nvPicPr>
            <p:cNvPr id="7" name="Imagen 6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  <a14:imgEffect>
                        <a14:sharpenSoften amount="-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6056" y="2409011"/>
              <a:ext cx="3914671" cy="3468261"/>
            </a:xfrm>
            <a:prstGeom prst="rect">
              <a:avLst/>
            </a:prstGeom>
          </p:spPr>
        </p:pic>
        <p:sp>
          <p:nvSpPr>
            <p:cNvPr id="9" name="CuadroTexto 8"/>
            <p:cNvSpPr txBox="1"/>
            <p:nvPr/>
          </p:nvSpPr>
          <p:spPr>
            <a:xfrm>
              <a:off x="6256465" y="3502749"/>
              <a:ext cx="1553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 smtClean="0">
                  <a:ln w="0"/>
                  <a:solidFill>
                    <a:srgbClr val="BC000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Soberana Sans"/>
                  <a:cs typeface="Times New Roman" pitchFamily="18" charset="0"/>
                </a:rPr>
                <a:t>Prácticas exitosas</a:t>
              </a:r>
            </a:p>
          </p:txBody>
        </p:sp>
      </p:grpSp>
      <p:grpSp>
        <p:nvGrpSpPr>
          <p:cNvPr id="10" name="10 Grupo"/>
          <p:cNvGrpSpPr/>
          <p:nvPr/>
        </p:nvGrpSpPr>
        <p:grpSpPr>
          <a:xfrm>
            <a:off x="7010181" y="345848"/>
            <a:ext cx="1901180" cy="707887"/>
            <a:chOff x="7092280" y="129244"/>
            <a:chExt cx="1901180" cy="707887"/>
          </a:xfrm>
        </p:grpSpPr>
        <p:sp>
          <p:nvSpPr>
            <p:cNvPr id="11" name="11 CuadroTexto"/>
            <p:cNvSpPr txBox="1"/>
            <p:nvPr/>
          </p:nvSpPr>
          <p:spPr>
            <a:xfrm>
              <a:off x="7092280" y="129244"/>
              <a:ext cx="1901180" cy="461665"/>
            </a:xfrm>
            <a:prstGeom prst="rect">
              <a:avLst/>
            </a:prstGeom>
            <a:solidFill>
              <a:srgbClr val="960000"/>
            </a:solidFill>
            <a:ln w="22225">
              <a:solidFill>
                <a:srgbClr val="96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Gestión  del </a:t>
              </a:r>
              <a:r>
                <a:rPr lang="es-MX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s-MX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onocimiento</a:t>
              </a:r>
              <a:endParaRPr lang="es-MX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12 CuadroTexto"/>
            <p:cNvSpPr txBox="1"/>
            <p:nvPr/>
          </p:nvSpPr>
          <p:spPr>
            <a:xfrm>
              <a:off x="7092280" y="529354"/>
              <a:ext cx="1901180" cy="307777"/>
            </a:xfrm>
            <a:prstGeom prst="rect">
              <a:avLst/>
            </a:prstGeom>
            <a:gradFill>
              <a:gsLst>
                <a:gs pos="0">
                  <a:srgbClr val="FFFFFF"/>
                </a:gs>
                <a:gs pos="1000">
                  <a:srgbClr val="E6E6E6"/>
                </a:gs>
                <a:gs pos="11000">
                  <a:schemeClr val="bg1">
                    <a:lumMod val="65000"/>
                  </a:schemeClr>
                </a:gs>
                <a:gs pos="47000">
                  <a:srgbClr val="E6E6E6"/>
                </a:gs>
                <a:gs pos="96000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ln w="22225"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Dirección General de Desarrollo Humanos y SPC</a:t>
              </a:r>
              <a:endParaRPr lang="es-MX" sz="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6876256" y="1053316"/>
            <a:ext cx="21602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Dirección de Capacitación y Certificación</a:t>
            </a:r>
            <a:endParaRPr lang="es-MX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4 CuadroTexto"/>
          <p:cNvSpPr txBox="1"/>
          <p:nvPr/>
        </p:nvSpPr>
        <p:spPr>
          <a:xfrm>
            <a:off x="2080671" y="188640"/>
            <a:ext cx="417846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B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berana Titular" panose="02000000000000000000" pitchFamily="50" charset="0"/>
                <a:cs typeface="Times New Roman" pitchFamily="18" charset="0"/>
              </a:rPr>
              <a:t>Estrategia 4.2 Fortalecer la profesionalización de los servidores públicos</a:t>
            </a:r>
            <a:endParaRPr lang="es-MX" sz="2000" dirty="0">
              <a:solidFill>
                <a:srgbClr val="B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berana Titular" panose="02000000000000000000" pitchFamily="50" charset="0"/>
              <a:cs typeface="Times New Roman" pitchFamily="18" charset="0"/>
            </a:endParaRPr>
          </a:p>
        </p:txBody>
      </p:sp>
      <p:sp>
        <p:nvSpPr>
          <p:cNvPr id="15" name="4 CuadroTexto"/>
          <p:cNvSpPr txBox="1"/>
          <p:nvPr/>
        </p:nvSpPr>
        <p:spPr>
          <a:xfrm>
            <a:off x="197081" y="1628800"/>
            <a:ext cx="473495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MX" i="1" dirty="0" smtClean="0">
                <a:solidFill>
                  <a:srgbClr val="BC0000"/>
                </a:solidFill>
                <a:latin typeface="Soberana Titular" panose="02000000000000000000" pitchFamily="50" charset="0"/>
                <a:cs typeface="Times New Roman" pitchFamily="18" charset="0"/>
              </a:rPr>
              <a:t>4.2.2 Desarrollar herramientas y mecanismos para la autogestión del conocimiento</a:t>
            </a:r>
            <a:endParaRPr lang="es-MX" i="1" dirty="0">
              <a:solidFill>
                <a:srgbClr val="BC0000"/>
              </a:solidFill>
              <a:latin typeface="Soberana Titular" panose="02000000000000000000" pitchFamily="50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69892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23"/>
          <p:cNvSpPr txBox="1"/>
          <p:nvPr/>
        </p:nvSpPr>
        <p:spPr>
          <a:xfrm>
            <a:off x="7698668" y="2492896"/>
            <a:ext cx="155385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n w="0"/>
                <a:solidFill>
                  <a:srgbClr val="BC0000"/>
                </a:solidFill>
                <a:effectLst>
                  <a:reflection blurRad="6350" stA="53000" endA="300" endPos="35500" dir="5400000" sy="-90000" algn="bl" rotWithShape="0"/>
                </a:effectLst>
                <a:latin typeface="Soberana Sans"/>
                <a:cs typeface="Times New Roman" pitchFamily="18" charset="0"/>
              </a:rPr>
              <a:t>Prácticas exitosas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75485041"/>
              </p:ext>
            </p:extLst>
          </p:nvPr>
        </p:nvGraphicFramePr>
        <p:xfrm>
          <a:off x="1187624" y="1324992"/>
          <a:ext cx="6768752" cy="5488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128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3" y="3887069"/>
            <a:ext cx="2286319" cy="17909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2655" b="99115" l="2740" r="989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191" y="4607149"/>
            <a:ext cx="2283897" cy="141413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2000" b="99500" l="0" r="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206" y="1624615"/>
            <a:ext cx="1289475" cy="1289475"/>
          </a:xfrm>
          <a:prstGeom prst="rect">
            <a:avLst/>
          </a:prstGeom>
        </p:spPr>
      </p:pic>
      <p:pic>
        <p:nvPicPr>
          <p:cNvPr id="12" name="3 Imagen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0388"/>
            <a:ext cx="1296144" cy="1010380"/>
          </a:xfrm>
          <a:prstGeom prst="rect">
            <a:avLst/>
          </a:prstGeom>
        </p:spPr>
      </p:pic>
      <p:grpSp>
        <p:nvGrpSpPr>
          <p:cNvPr id="22" name="Grupo 21"/>
          <p:cNvGrpSpPr/>
          <p:nvPr/>
        </p:nvGrpSpPr>
        <p:grpSpPr>
          <a:xfrm>
            <a:off x="6876256" y="3823855"/>
            <a:ext cx="1673358" cy="1566588"/>
            <a:chOff x="6196928" y="3366780"/>
            <a:chExt cx="3415632" cy="3547003"/>
          </a:xfrm>
        </p:grpSpPr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6928" y="3366780"/>
              <a:ext cx="3415632" cy="3547003"/>
            </a:xfrm>
            <a:prstGeom prst="rect">
              <a:avLst/>
            </a:prstGeom>
          </p:spPr>
        </p:pic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5736" y="4586002"/>
              <a:ext cx="1468485" cy="1147254"/>
            </a:xfrm>
            <a:prstGeom prst="rect">
              <a:avLst/>
            </a:prstGeom>
          </p:spPr>
        </p:pic>
      </p:grpSp>
      <p:grpSp>
        <p:nvGrpSpPr>
          <p:cNvPr id="25" name="10 Grupo"/>
          <p:cNvGrpSpPr/>
          <p:nvPr/>
        </p:nvGrpSpPr>
        <p:grpSpPr>
          <a:xfrm>
            <a:off x="7092280" y="129244"/>
            <a:ext cx="1901180" cy="707887"/>
            <a:chOff x="7092280" y="129244"/>
            <a:chExt cx="1901180" cy="707887"/>
          </a:xfrm>
        </p:grpSpPr>
        <p:sp>
          <p:nvSpPr>
            <p:cNvPr id="26" name="11 CuadroTexto"/>
            <p:cNvSpPr txBox="1"/>
            <p:nvPr/>
          </p:nvSpPr>
          <p:spPr>
            <a:xfrm>
              <a:off x="7092280" y="129244"/>
              <a:ext cx="1901180" cy="461665"/>
            </a:xfrm>
            <a:prstGeom prst="rect">
              <a:avLst/>
            </a:prstGeom>
            <a:solidFill>
              <a:srgbClr val="960000"/>
            </a:solidFill>
            <a:ln w="22225">
              <a:solidFill>
                <a:srgbClr val="96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Gestión  del </a:t>
              </a:r>
              <a:r>
                <a:rPr lang="es-MX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s-MX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onocimiento</a:t>
              </a:r>
              <a:endParaRPr lang="es-MX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12 CuadroTexto"/>
            <p:cNvSpPr txBox="1"/>
            <p:nvPr/>
          </p:nvSpPr>
          <p:spPr>
            <a:xfrm>
              <a:off x="7092280" y="529354"/>
              <a:ext cx="1901180" cy="307777"/>
            </a:xfrm>
            <a:prstGeom prst="rect">
              <a:avLst/>
            </a:prstGeom>
            <a:gradFill>
              <a:gsLst>
                <a:gs pos="0">
                  <a:srgbClr val="FFFFFF"/>
                </a:gs>
                <a:gs pos="1000">
                  <a:srgbClr val="E6E6E6"/>
                </a:gs>
                <a:gs pos="11000">
                  <a:schemeClr val="bg1">
                    <a:lumMod val="65000"/>
                  </a:schemeClr>
                </a:gs>
                <a:gs pos="47000">
                  <a:srgbClr val="E6E6E6"/>
                </a:gs>
                <a:gs pos="96000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ln w="22225"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Dirección General de Desarrollo Humanos y SPC</a:t>
              </a:r>
              <a:endParaRPr lang="es-MX" sz="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uadroTexto 28"/>
          <p:cNvSpPr txBox="1"/>
          <p:nvPr/>
        </p:nvSpPr>
        <p:spPr>
          <a:xfrm>
            <a:off x="6958355" y="836712"/>
            <a:ext cx="21602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Dirección de Capacitación y Certificación</a:t>
            </a:r>
            <a:endParaRPr lang="es-MX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75453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010380"/>
          </a:xfrm>
          <a:prstGeom prst="rect">
            <a:avLst/>
          </a:prstGeom>
        </p:spPr>
      </p:pic>
      <p:sp>
        <p:nvSpPr>
          <p:cNvPr id="7" name="Marcador de contenido 1"/>
          <p:cNvSpPr txBox="1">
            <a:spLocks/>
          </p:cNvSpPr>
          <p:nvPr/>
        </p:nvSpPr>
        <p:spPr>
          <a:xfrm>
            <a:off x="2034540" y="3074670"/>
            <a:ext cx="5040630" cy="162274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MX" sz="3400" b="1" dirty="0" smtClean="0"/>
              <a:t>ALEJANDRA DÍAZ AGUIRRE</a:t>
            </a:r>
          </a:p>
          <a:p>
            <a:pPr marL="0" indent="0" algn="ctr">
              <a:buFont typeface="Arial" pitchFamily="34" charset="0"/>
              <a:buNone/>
            </a:pPr>
            <a:r>
              <a:rPr lang="es-MX" dirty="0" smtClean="0"/>
              <a:t>Directora General de Desarrollo Humano y Servicio Profesional de Carrera.</a:t>
            </a:r>
          </a:p>
          <a:p>
            <a:pPr marL="0" indent="0" algn="ctr">
              <a:buFont typeface="Arial" pitchFamily="34" charset="0"/>
              <a:buNone/>
            </a:pPr>
            <a:r>
              <a:rPr lang="es-MX" i="1" dirty="0" smtClean="0"/>
              <a:t>Correo: aldiaz@funcionpublica.Gob.mx</a:t>
            </a:r>
            <a:endParaRPr lang="es-MX" dirty="0" smtClean="0"/>
          </a:p>
          <a:p>
            <a:pPr marL="0" indent="0" algn="ctr">
              <a:buFont typeface="Arial" pitchFamily="34" charset="0"/>
              <a:buNone/>
            </a:pPr>
            <a:endParaRPr lang="es-MX" dirty="0" smtClean="0"/>
          </a:p>
          <a:p>
            <a:pPr marL="0" indent="0" algn="ctr">
              <a:buFont typeface="Arial" pitchFamily="34" charset="0"/>
              <a:buNone/>
            </a:pPr>
            <a:endParaRPr lang="es-MX" dirty="0" smtClean="0"/>
          </a:p>
        </p:txBody>
      </p:sp>
      <p:sp>
        <p:nvSpPr>
          <p:cNvPr id="8" name="Título 2"/>
          <p:cNvSpPr txBox="1">
            <a:spLocks/>
          </p:cNvSpPr>
          <p:nvPr/>
        </p:nvSpPr>
        <p:spPr>
          <a:xfrm>
            <a:off x="2555776" y="2091121"/>
            <a:ext cx="3759221" cy="5422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400" b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GRACIAS</a:t>
            </a:r>
            <a:endParaRPr lang="es-MX" b="1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53289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gradFill flip="none" rotWithShape="0">
          <a:gsLst>
            <a:gs pos="0">
              <a:schemeClr val="bg1">
                <a:lumMod val="95000"/>
              </a:schemeClr>
            </a:gs>
            <a:gs pos="100000">
              <a:schemeClr val="bg1"/>
            </a:gs>
          </a:gsLst>
          <a:lin ang="16200000" scaled="1"/>
          <a:tileRect/>
        </a:gradFill>
        <a:ln>
          <a:solidFill>
            <a:schemeClr val="bg1">
              <a:lumMod val="85000"/>
            </a:schemeClr>
          </a:solidFill>
        </a:ln>
      </a:spPr>
      <a:bodyPr wrap="square" rtlCol="0">
        <a:spAutoFit/>
      </a:bodyPr>
      <a:lstStyle>
        <a:defPPr>
          <a:defRPr dirty="0" smtClean="0">
            <a:solidFill>
              <a:schemeClr val="bg1">
                <a:lumMod val="50000"/>
              </a:schemeClr>
            </a:solidFill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145</Words>
  <Application>Microsoft Office PowerPoint</Application>
  <PresentationFormat>Presentación en pantalla 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Solorzano Carmona, Antonio</dc:creator>
  <cp:lastModifiedBy>auditorio</cp:lastModifiedBy>
  <cp:revision>72</cp:revision>
  <cp:lastPrinted>2015-10-07T21:45:33Z</cp:lastPrinted>
  <dcterms:created xsi:type="dcterms:W3CDTF">2012-12-06T00:26:54Z</dcterms:created>
  <dcterms:modified xsi:type="dcterms:W3CDTF">2015-10-15T14:39:36Z</dcterms:modified>
</cp:coreProperties>
</file>