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4" r:id="rId3"/>
    <p:sldId id="259" r:id="rId4"/>
    <p:sldId id="268" r:id="rId5"/>
    <p:sldId id="262" r:id="rId6"/>
    <p:sldId id="261" r:id="rId7"/>
  </p:sldIdLst>
  <p:sldSz cx="9144000" cy="6858000" type="screen4x3"/>
  <p:notesSz cx="7010400" cy="9296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rid Lee, Leticia Estela" initials="MLLE" lastIdx="1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5F1F3"/>
    <a:srgbClr val="DDDDDD"/>
    <a:srgbClr val="B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9648" autoAdjust="0"/>
  </p:normalViewPr>
  <p:slideViewPr>
    <p:cSldViewPr>
      <p:cViewPr varScale="1">
        <p:scale>
          <a:sx n="74" d="100"/>
          <a:sy n="74" d="100"/>
        </p:scale>
        <p:origin x="-1254"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E3827CC-BBBC-44C5-88A3-E59643831503}" type="datetimeFigureOut">
              <a:rPr lang="es-MX" smtClean="0"/>
              <a:pPr/>
              <a:t>15/10/2015</a:t>
            </a:fld>
            <a:endParaRPr lang="es-MX"/>
          </a:p>
        </p:txBody>
      </p:sp>
      <p:sp>
        <p:nvSpPr>
          <p:cNvPr id="4" name="Marcador de imagen de diapositiva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C9311CAC-4A16-47AD-88C6-43DA8C248E6A}" type="slidenum">
              <a:rPr lang="es-MX" smtClean="0"/>
              <a:pPr/>
              <a:t>‹Nº›</a:t>
            </a:fld>
            <a:endParaRPr lang="es-MX"/>
          </a:p>
        </p:txBody>
      </p:sp>
    </p:spTree>
    <p:extLst>
      <p:ext uri="{BB962C8B-B14F-4D97-AF65-F5344CB8AC3E}">
        <p14:creationId xmlns:p14="http://schemas.microsoft.com/office/powerpoint/2010/main" val="2628470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C9311CAC-4A16-47AD-88C6-43DA8C248E6A}" type="slidenum">
              <a:rPr lang="es-MX" smtClean="0"/>
              <a:pPr/>
              <a:t>1</a:t>
            </a:fld>
            <a:endParaRPr lang="es-MX"/>
          </a:p>
        </p:txBody>
      </p:sp>
    </p:spTree>
    <p:extLst>
      <p:ext uri="{BB962C8B-B14F-4D97-AF65-F5344CB8AC3E}">
        <p14:creationId xmlns:p14="http://schemas.microsoft.com/office/powerpoint/2010/main" val="4007973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smtClean="0">
                <a:solidFill>
                  <a:schemeClr val="tx1"/>
                </a:solidFill>
                <a:effectLst/>
                <a:latin typeface="+mn-lt"/>
                <a:ea typeface="+mn-ea"/>
                <a:cs typeface="+mn-cs"/>
              </a:rPr>
              <a:t>El proyecto</a:t>
            </a:r>
            <a:r>
              <a:rPr lang="es-ES" sz="1200" kern="1200" baseline="0" dirty="0" smtClean="0">
                <a:solidFill>
                  <a:schemeClr val="tx1"/>
                </a:solidFill>
                <a:effectLst/>
                <a:latin typeface="+mn-lt"/>
                <a:ea typeface="+mn-ea"/>
                <a:cs typeface="+mn-cs"/>
              </a:rPr>
              <a:t> que se desarrolla a partir de la firma de este convenio es el de la </a:t>
            </a:r>
            <a:r>
              <a:rPr lang="es-ES" sz="1200" b="1" kern="1200" baseline="0" dirty="0" smtClean="0">
                <a:solidFill>
                  <a:schemeClr val="tx1"/>
                </a:solidFill>
                <a:effectLst/>
                <a:latin typeface="+mn-lt"/>
                <a:ea typeface="+mn-ea"/>
                <a:cs typeface="+mn-cs"/>
              </a:rPr>
              <a:t>Licenciatura en Administración Pública</a:t>
            </a:r>
            <a:r>
              <a:rPr lang="es-ES" sz="1200" kern="1200" baseline="0" dirty="0" smtClean="0">
                <a:solidFill>
                  <a:schemeClr val="tx1"/>
                </a:solidFill>
                <a:effectLst/>
                <a:latin typeface="+mn-lt"/>
                <a:ea typeface="+mn-ea"/>
                <a:cs typeface="+mn-cs"/>
              </a:rPr>
              <a:t>, que </a:t>
            </a:r>
            <a:r>
              <a:rPr lang="es-MX" sz="1200" kern="1200" dirty="0" smtClean="0">
                <a:solidFill>
                  <a:schemeClr val="tx1"/>
                </a:solidFill>
                <a:effectLst/>
                <a:latin typeface="+mn-lt"/>
                <a:ea typeface="+mn-ea"/>
                <a:cs typeface="+mn-cs"/>
              </a:rPr>
              <a:t>surge de la problemática que existe en la profesionalización y del desarrollo de los servidores públicos de la APF.</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Ya que a través de </a:t>
            </a:r>
            <a:r>
              <a:rPr lang="es-MX" sz="1200" b="1" kern="1200" dirty="0" smtClean="0">
                <a:solidFill>
                  <a:schemeClr val="tx1"/>
                </a:solidFill>
                <a:effectLst/>
                <a:latin typeface="+mn-lt"/>
                <a:ea typeface="+mn-ea"/>
                <a:cs typeface="+mn-cs"/>
              </a:rPr>
              <a:t>la encuesta de Clima y Cultura Organizacional-2014</a:t>
            </a:r>
            <a:r>
              <a:rPr lang="es-MX" sz="1200" b="0" kern="1200" baseline="0" dirty="0" smtClean="0">
                <a:solidFill>
                  <a:schemeClr val="tx1"/>
                </a:solidFill>
                <a:effectLst/>
                <a:latin typeface="+mn-lt"/>
                <a:ea typeface="+mn-ea"/>
                <a:cs typeface="+mn-cs"/>
              </a:rPr>
              <a:t> </a:t>
            </a:r>
            <a:r>
              <a:rPr lang="es-MX" sz="1200" b="1" kern="1200" baseline="0" dirty="0" smtClean="0">
                <a:solidFill>
                  <a:schemeClr val="tx1"/>
                </a:solidFill>
                <a:effectLst/>
                <a:latin typeface="+mn-lt"/>
                <a:ea typeface="+mn-ea"/>
                <a:cs typeface="+mn-cs"/>
              </a:rPr>
              <a:t>(ECCO</a:t>
            </a:r>
            <a:r>
              <a:rPr lang="es-MX" sz="1200" b="0" kern="1200" baseline="0" dirty="0" smtClean="0">
                <a:solidFill>
                  <a:schemeClr val="tx1"/>
                </a:solidFill>
                <a:effectLst/>
                <a:latin typeface="+mn-lt"/>
                <a:ea typeface="+mn-ea"/>
                <a:cs typeface="+mn-cs"/>
              </a:rPr>
              <a:t>),</a:t>
            </a:r>
            <a:r>
              <a:rPr lang="es-MX" sz="1200" kern="1200" dirty="0" smtClean="0">
                <a:solidFill>
                  <a:schemeClr val="tx1"/>
                </a:solidFill>
                <a:effectLst/>
                <a:latin typeface="+mn-lt"/>
                <a:ea typeface="+mn-ea"/>
                <a:cs typeface="+mn-cs"/>
              </a:rPr>
              <a:t> se detectó que aproximadamente un </a:t>
            </a:r>
            <a:r>
              <a:rPr lang="es-MX" sz="1200" b="1" kern="1200" dirty="0" smtClean="0">
                <a:solidFill>
                  <a:schemeClr val="tx1"/>
                </a:solidFill>
                <a:effectLst/>
                <a:latin typeface="+mn-lt"/>
                <a:ea typeface="+mn-ea"/>
                <a:cs typeface="+mn-cs"/>
              </a:rPr>
              <a:t>50% de los 595,369 </a:t>
            </a:r>
            <a:r>
              <a:rPr lang="es-MX" sz="1200" kern="1200" dirty="0" smtClean="0">
                <a:solidFill>
                  <a:schemeClr val="tx1"/>
                </a:solidFill>
                <a:effectLst/>
                <a:latin typeface="+mn-lt"/>
                <a:ea typeface="+mn-ea"/>
                <a:cs typeface="+mn-cs"/>
              </a:rPr>
              <a:t>encuestados no cuentan con un nivel de estudios en licenciatura. </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Por tal motivo, la Universidad Abierta y a Distancia </a:t>
            </a:r>
            <a:r>
              <a:rPr lang="es-MX" sz="1200" i="1" kern="1200" dirty="0" smtClean="0">
                <a:solidFill>
                  <a:schemeClr val="tx1"/>
                </a:solidFill>
                <a:effectLst/>
                <a:latin typeface="+mn-lt"/>
                <a:ea typeface="+mn-ea"/>
                <a:cs typeface="+mn-cs"/>
              </a:rPr>
              <a:t>(</a:t>
            </a:r>
            <a:r>
              <a:rPr lang="es-MX" sz="1200" i="1" kern="1200" dirty="0" err="1" smtClean="0">
                <a:solidFill>
                  <a:schemeClr val="tx1"/>
                </a:solidFill>
                <a:effectLst/>
                <a:latin typeface="+mn-lt"/>
                <a:ea typeface="+mn-ea"/>
                <a:cs typeface="+mn-cs"/>
              </a:rPr>
              <a:t>UnADM</a:t>
            </a:r>
            <a:r>
              <a:rPr lang="es-MX" sz="1200" i="1" kern="1200" dirty="0" smtClean="0">
                <a:solidFill>
                  <a:schemeClr val="tx1"/>
                </a:solidFill>
                <a:effectLst/>
                <a:latin typeface="+mn-lt"/>
                <a:ea typeface="+mn-ea"/>
                <a:cs typeface="+mn-cs"/>
              </a:rPr>
              <a:t>- SEP) y la SFP</a:t>
            </a:r>
            <a:r>
              <a:rPr lang="es-MX" sz="1200" kern="1200" dirty="0" smtClean="0">
                <a:solidFill>
                  <a:schemeClr val="tx1"/>
                </a:solidFill>
                <a:effectLst/>
                <a:latin typeface="+mn-lt"/>
                <a:ea typeface="+mn-ea"/>
                <a:cs typeface="+mn-cs"/>
              </a:rPr>
              <a:t> conjuntando estos</a:t>
            </a:r>
            <a:r>
              <a:rPr lang="es-MX" sz="1200" kern="1200" baseline="0" dirty="0" smtClean="0">
                <a:solidFill>
                  <a:schemeClr val="tx1"/>
                </a:solidFill>
                <a:effectLst/>
                <a:latin typeface="+mn-lt"/>
                <a:ea typeface="+mn-ea"/>
                <a:cs typeface="+mn-cs"/>
              </a:rPr>
              <a:t> </a:t>
            </a:r>
            <a:r>
              <a:rPr lang="es-MX" sz="1200" kern="1200" dirty="0" smtClean="0">
                <a:solidFill>
                  <a:schemeClr val="tx1"/>
                </a:solidFill>
                <a:effectLst/>
                <a:latin typeface="+mn-lt"/>
                <a:ea typeface="+mn-ea"/>
                <a:cs typeface="+mn-cs"/>
              </a:rPr>
              <a:t>esfuerzos enfrentan esta necesidad, creando esta oferta educativa en la formación de los Servidores Públicos,</a:t>
            </a:r>
            <a:r>
              <a:rPr lang="es-MX" sz="1200" kern="1200" baseline="0" dirty="0" smtClean="0">
                <a:solidFill>
                  <a:schemeClr val="tx1"/>
                </a:solidFill>
                <a:effectLst/>
                <a:latin typeface="+mn-lt"/>
                <a:ea typeface="+mn-ea"/>
                <a:cs typeface="+mn-cs"/>
              </a:rPr>
              <a:t> </a:t>
            </a:r>
            <a:r>
              <a:rPr lang="es-MX" sz="1200" kern="1200" dirty="0" smtClean="0">
                <a:solidFill>
                  <a:schemeClr val="tx1"/>
                </a:solidFill>
                <a:effectLst/>
                <a:latin typeface="+mn-lt"/>
                <a:ea typeface="+mn-ea"/>
                <a:cs typeface="+mn-cs"/>
              </a:rPr>
              <a:t>cuya diferencia de las demás ofertas educativas es que los contenidos de las asignaturas son diseñados por especialistas del servicio público</a:t>
            </a:r>
            <a:r>
              <a:rPr lang="es-MX" sz="1200" kern="1200" baseline="0" dirty="0" smtClean="0">
                <a:solidFill>
                  <a:schemeClr val="tx1"/>
                </a:solidFill>
                <a:effectLst/>
                <a:latin typeface="+mn-lt"/>
                <a:ea typeface="+mn-ea"/>
                <a:cs typeface="+mn-cs"/>
              </a:rPr>
              <a:t> </a:t>
            </a:r>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endParaRPr lang="es-MX" sz="1200" b="0" i="0" u="none" strike="noStrike" kern="1200" baseline="0" dirty="0" smtClean="0">
              <a:solidFill>
                <a:schemeClr val="tx1"/>
              </a:solidFill>
              <a:latin typeface="+mn-lt"/>
              <a:ea typeface="+mn-ea"/>
              <a:cs typeface="+mn-cs"/>
            </a:endParaRPr>
          </a:p>
          <a:p>
            <a:r>
              <a:rPr lang="es-MX" sz="1200" b="0" i="0" u="none" strike="noStrike" kern="1200" baseline="0" dirty="0" smtClean="0">
                <a:solidFill>
                  <a:schemeClr val="tx1"/>
                </a:solidFill>
                <a:latin typeface="+mn-lt"/>
                <a:ea typeface="+mn-ea"/>
                <a:cs typeface="+mn-cs"/>
              </a:rPr>
              <a:t>Cuyo objetivo es el de formar administradores públicos de calidad, orientados a resultados y comprometidos con el ejercicio de su función; con las competencias necesarias para dar respuesta a los problemas con un sentido ético y de responsabilidad social, a través de una gestión pública eficaz y eficiente, que brinde confianza a los ciudadanos en un marco de legalidad, transparencia y rendición de cuentas </a:t>
            </a:r>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endParaRPr lang="es-MX" dirty="0"/>
          </a:p>
        </p:txBody>
      </p:sp>
      <p:sp>
        <p:nvSpPr>
          <p:cNvPr id="4" name="Marcador de número de diapositiva 3"/>
          <p:cNvSpPr>
            <a:spLocks noGrp="1"/>
          </p:cNvSpPr>
          <p:nvPr>
            <p:ph type="sldNum" sz="quarter" idx="10"/>
          </p:nvPr>
        </p:nvSpPr>
        <p:spPr/>
        <p:txBody>
          <a:bodyPr/>
          <a:lstStyle/>
          <a:p>
            <a:fld id="{C9311CAC-4A16-47AD-88C6-43DA8C248E6A}" type="slidenum">
              <a:rPr lang="es-MX" smtClean="0"/>
              <a:pPr/>
              <a:t>2</a:t>
            </a:fld>
            <a:endParaRPr lang="es-MX"/>
          </a:p>
        </p:txBody>
      </p:sp>
    </p:spTree>
    <p:extLst>
      <p:ext uri="{BB962C8B-B14F-4D97-AF65-F5344CB8AC3E}">
        <p14:creationId xmlns:p14="http://schemas.microsoft.com/office/powerpoint/2010/main" val="3895413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b="1" kern="1200" dirty="0" smtClean="0">
                <a:solidFill>
                  <a:schemeClr val="tx1"/>
                </a:solidFill>
                <a:effectLst/>
                <a:latin typeface="+mn-lt"/>
                <a:ea typeface="+mn-ea"/>
                <a:cs typeface="+mn-cs"/>
              </a:rPr>
              <a:t>¿PARA QUE SIRVE?</a:t>
            </a:r>
            <a:endParaRPr lang="es-MX" sz="1200" kern="1200" dirty="0" smtClean="0">
              <a:solidFill>
                <a:schemeClr val="tx1"/>
              </a:solidFill>
              <a:effectLst/>
              <a:latin typeface="+mn-lt"/>
              <a:ea typeface="+mn-ea"/>
              <a:cs typeface="+mn-cs"/>
            </a:endParaRPr>
          </a:p>
          <a:p>
            <a:endParaRPr lang="es-MX"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Un claro ejemplo de gestión del conocimiento, es el proyecto estratégico de la Licenciatura en Administración y Gestión Pública, que permite materializar las políticas públicas en el rubro de profesionalización y desarrollo de los servidores públicos, enfocándose a la educación formal de tipo superior bajo la modalidad abierta y a distancia, es impartida de forma gratuita y optimiza el uso de las tecnologías de información y de comunicación.</a:t>
            </a: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Se conformó un equipo estratégico, de alrededor de 25 especialistas altamente reconocidos en el ámbito de sus competencias, quienes analizaron diversas problemáticas actuales de la APF, con la finalidad de elaborar casos prácticos atendiendo a las situaciones y requerimientos que el entorno dinámico de la APF presenta. </a:t>
            </a: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Se desarrollaron 16 módulos, que contienen conocimientos, habilidades y experiencias para brindar a los estudiantes las competencias necesarias para formar Administradores Públicos, que sean agentes de cambio, con principios, valores, en sentido de la legalidad y metodologías de gestión modernas en el desempeño de funciones propias de la Administración Pública Federal.</a:t>
            </a:r>
          </a:p>
          <a:p>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 </a:t>
            </a:r>
          </a:p>
          <a:p>
            <a:endParaRPr lang="es-MX" dirty="0"/>
          </a:p>
        </p:txBody>
      </p:sp>
      <p:sp>
        <p:nvSpPr>
          <p:cNvPr id="4" name="Marcador de número de diapositiva 3"/>
          <p:cNvSpPr>
            <a:spLocks noGrp="1"/>
          </p:cNvSpPr>
          <p:nvPr>
            <p:ph type="sldNum" sz="quarter" idx="10"/>
          </p:nvPr>
        </p:nvSpPr>
        <p:spPr/>
        <p:txBody>
          <a:bodyPr/>
          <a:lstStyle/>
          <a:p>
            <a:fld id="{C9311CAC-4A16-47AD-88C6-43DA8C248E6A}" type="slidenum">
              <a:rPr lang="es-MX" smtClean="0"/>
              <a:pPr/>
              <a:t>3</a:t>
            </a:fld>
            <a:endParaRPr lang="es-MX"/>
          </a:p>
        </p:txBody>
      </p:sp>
    </p:spTree>
    <p:extLst>
      <p:ext uri="{BB962C8B-B14F-4D97-AF65-F5344CB8AC3E}">
        <p14:creationId xmlns:p14="http://schemas.microsoft.com/office/powerpoint/2010/main" val="2407779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b="1" kern="1200" dirty="0" smtClean="0">
                <a:solidFill>
                  <a:schemeClr val="tx1"/>
                </a:solidFill>
                <a:effectLst/>
                <a:latin typeface="+mn-lt"/>
                <a:ea typeface="+mn-ea"/>
                <a:cs typeface="+mn-cs"/>
              </a:rPr>
              <a:t>¿PARA QUE SIRVE?</a:t>
            </a:r>
            <a:endParaRPr lang="es-MX" sz="1200" kern="1200" dirty="0" smtClean="0">
              <a:solidFill>
                <a:schemeClr val="tx1"/>
              </a:solidFill>
              <a:effectLst/>
              <a:latin typeface="+mn-lt"/>
              <a:ea typeface="+mn-ea"/>
              <a:cs typeface="+mn-cs"/>
            </a:endParaRPr>
          </a:p>
          <a:p>
            <a:endParaRPr lang="es-MX"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Un claro ejemplo de gestión del conocimiento, es el proyecto estratégico de la Licenciatura en Administración y Gestión Pública, que permite materializar las políticas públicas en el rubro de profesionalización y desarrollo de los servidores públicos, enfocándose a la educación formal de tipo superior bajo la modalidad abierta y a distancia, es impartida de forma gratuita y optimiza el uso de las tecnologías de información y de comunicación.</a:t>
            </a: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Se conformó un equipo estratégico, de alrededor de 25 especialistas altamente reconocidos en el ámbito de sus competencias, quienes analizaron diversas problemáticas actuales de la APF, con la finalidad de elaborar casos prácticos atendiendo a las situaciones y requerimientos que el entorno dinámico de la APF presenta. </a:t>
            </a: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Se desarrollaron 16 módulos, que contienen conocimientos, habilidades y experiencias para brindar a los estudiantes las competencias necesarias para formar Administradores Públicos, que sean agentes de cambio, con principios, valores, en sentido de la legalidad y metodologías de gestión modernas en el desempeño de funciones propias de la Administración Pública Federal.</a:t>
            </a:r>
          </a:p>
          <a:p>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 </a:t>
            </a:r>
          </a:p>
          <a:p>
            <a:endParaRPr lang="es-MX" dirty="0"/>
          </a:p>
        </p:txBody>
      </p:sp>
      <p:sp>
        <p:nvSpPr>
          <p:cNvPr id="4" name="Marcador de número de diapositiva 3"/>
          <p:cNvSpPr>
            <a:spLocks noGrp="1"/>
          </p:cNvSpPr>
          <p:nvPr>
            <p:ph type="sldNum" sz="quarter" idx="10"/>
          </p:nvPr>
        </p:nvSpPr>
        <p:spPr/>
        <p:txBody>
          <a:bodyPr/>
          <a:lstStyle/>
          <a:p>
            <a:fld id="{C9311CAC-4A16-47AD-88C6-43DA8C248E6A}" type="slidenum">
              <a:rPr lang="es-MX" smtClean="0"/>
              <a:pPr/>
              <a:t>4</a:t>
            </a:fld>
            <a:endParaRPr lang="es-MX"/>
          </a:p>
        </p:txBody>
      </p:sp>
    </p:spTree>
    <p:extLst>
      <p:ext uri="{BB962C8B-B14F-4D97-AF65-F5344CB8AC3E}">
        <p14:creationId xmlns:p14="http://schemas.microsoft.com/office/powerpoint/2010/main" val="2708395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b="1" kern="1200" dirty="0" smtClean="0">
                <a:solidFill>
                  <a:schemeClr val="tx1"/>
                </a:solidFill>
                <a:effectLst/>
                <a:latin typeface="+mn-lt"/>
                <a:ea typeface="+mn-ea"/>
                <a:cs typeface="+mn-cs"/>
              </a:rPr>
              <a:t> </a:t>
            </a:r>
            <a:endParaRPr lang="es-MX"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SITUACIÓN ACTUAL (Estadística)</a:t>
            </a:r>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Los</a:t>
            </a:r>
            <a:r>
              <a:rPr lang="es-MX" sz="1200" kern="1200" baseline="0" dirty="0" smtClean="0">
                <a:solidFill>
                  <a:schemeClr val="tx1"/>
                </a:solidFill>
                <a:effectLst/>
                <a:latin typeface="+mn-lt"/>
                <a:ea typeface="+mn-ea"/>
                <a:cs typeface="+mn-cs"/>
              </a:rPr>
              <a:t> </a:t>
            </a:r>
            <a:r>
              <a:rPr lang="es-MX" sz="1200" kern="1200" dirty="0" smtClean="0">
                <a:solidFill>
                  <a:schemeClr val="tx1"/>
                </a:solidFill>
                <a:effectLst/>
                <a:latin typeface="+mn-lt"/>
                <a:ea typeface="+mn-ea"/>
                <a:cs typeface="+mn-cs"/>
              </a:rPr>
              <a:t>propósitos generales de la Licenciatura en Administración Pública son los siguientes:</a:t>
            </a:r>
          </a:p>
          <a:p>
            <a:pPr marL="171450" lvl="0" indent="-171450">
              <a:buFont typeface="Arial" panose="020B0604020202020204" pitchFamily="34" charset="0"/>
              <a:buChar char="•"/>
            </a:pPr>
            <a:r>
              <a:rPr lang="es-MX" sz="1200" kern="1200" dirty="0" smtClean="0">
                <a:solidFill>
                  <a:schemeClr val="tx1"/>
                </a:solidFill>
                <a:effectLst/>
                <a:latin typeface="+mn-lt"/>
                <a:ea typeface="+mn-ea"/>
                <a:cs typeface="+mn-cs"/>
              </a:rPr>
              <a:t>Atender a estudiantes de diversos sectores de la sociedad, con dificultades de acceso educativo para ampliar sus oportunidades de formación.</a:t>
            </a:r>
          </a:p>
          <a:p>
            <a:pPr marL="171450" lvl="0" indent="-171450">
              <a:buFont typeface="Arial" panose="020B0604020202020204" pitchFamily="34" charset="0"/>
              <a:buChar char="•"/>
            </a:pPr>
            <a:r>
              <a:rPr lang="es-MX" sz="1200" kern="1200" dirty="0" smtClean="0">
                <a:solidFill>
                  <a:schemeClr val="tx1"/>
                </a:solidFill>
                <a:effectLst/>
                <a:latin typeface="+mn-lt"/>
                <a:ea typeface="+mn-ea"/>
                <a:cs typeface="+mn-cs"/>
              </a:rPr>
              <a:t>Incorporar el potencial educativo de las TIC considerando sus posibilidades en la transformación de las estructuras paradigmáticas de los campos del saber, la innovación de las prácticas pedagógicas y la generación de nuevos entornos de enseñanza/aprendizaje.</a:t>
            </a:r>
          </a:p>
          <a:p>
            <a:pPr marL="171450" lvl="0" indent="-171450">
              <a:buFont typeface="Arial" panose="020B0604020202020204" pitchFamily="34" charset="0"/>
              <a:buChar char="•"/>
            </a:pPr>
            <a:r>
              <a:rPr lang="es-MX" sz="1200" kern="1200" dirty="0" smtClean="0">
                <a:solidFill>
                  <a:schemeClr val="tx1"/>
                </a:solidFill>
                <a:effectLst/>
                <a:latin typeface="+mn-lt"/>
                <a:ea typeface="+mn-ea"/>
                <a:cs typeface="+mn-cs"/>
              </a:rPr>
              <a:t>Garantizar una propuesta educativa pertinente, que dé sentido a la formación de los nuevos profesionales y responda a las exigencias y necesidades de la sociedad actual.</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Se inscribieron a la Licenciatura en Administración y Gestión Pública: 5,505 personas. A partir del 15 de septiembre inicio el curso propedéutico. </a:t>
            </a:r>
          </a:p>
          <a:p>
            <a:pPr marL="0" marR="0" indent="0" algn="l" defTabSz="914400" rtl="0" eaLnBrk="1" fontAlgn="auto" latinLnBrk="0" hangingPunct="1">
              <a:lnSpc>
                <a:spcPct val="100000"/>
              </a:lnSpc>
              <a:spcBef>
                <a:spcPts val="0"/>
              </a:spcBef>
              <a:spcAft>
                <a:spcPts val="0"/>
              </a:spcAft>
              <a:buClrTx/>
              <a:buSzTx/>
              <a:buFontTx/>
              <a:buNone/>
              <a:tabLst/>
              <a:defRPr/>
            </a:pPr>
            <a:endParaRPr lang="es-MX"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Las sinergias de colaboración interinstitucionales representan una estrategia fundamental de la presente Administración, para concretar los propósitos de innovación y mejora de la Administración Pública Federal.</a:t>
            </a:r>
          </a:p>
          <a:p>
            <a:endParaRPr lang="es-MX" dirty="0"/>
          </a:p>
        </p:txBody>
      </p:sp>
      <p:sp>
        <p:nvSpPr>
          <p:cNvPr id="4" name="Marcador de número de diapositiva 3"/>
          <p:cNvSpPr>
            <a:spLocks noGrp="1"/>
          </p:cNvSpPr>
          <p:nvPr>
            <p:ph type="sldNum" sz="quarter" idx="10"/>
          </p:nvPr>
        </p:nvSpPr>
        <p:spPr/>
        <p:txBody>
          <a:bodyPr/>
          <a:lstStyle/>
          <a:p>
            <a:fld id="{C9311CAC-4A16-47AD-88C6-43DA8C248E6A}" type="slidenum">
              <a:rPr lang="es-MX" smtClean="0"/>
              <a:pPr/>
              <a:t>5</a:t>
            </a:fld>
            <a:endParaRPr lang="es-MX"/>
          </a:p>
        </p:txBody>
      </p:sp>
    </p:spTree>
    <p:extLst>
      <p:ext uri="{BB962C8B-B14F-4D97-AF65-F5344CB8AC3E}">
        <p14:creationId xmlns:p14="http://schemas.microsoft.com/office/powerpoint/2010/main" val="1496881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b="1" kern="1200" dirty="0" smtClean="0">
                <a:solidFill>
                  <a:schemeClr val="tx1"/>
                </a:solidFill>
                <a:effectLst/>
                <a:latin typeface="+mn-lt"/>
                <a:ea typeface="+mn-ea"/>
                <a:cs typeface="+mn-cs"/>
              </a:rPr>
              <a:t>Beneficios:</a:t>
            </a: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Una de las herramientas en Gestión de conocimiento, son los programas educativos a distancia que pueden ser un modelo flexible que permite planear el tiempo y ritmo de estudio conforme a las necesidades de cada estudiante, desde cualquier lugar y en cualquier momento, sin importar la ubicación geográfica, empleando para ello una computadora, tableta o teléfono inteligente con acceso a internet.</a:t>
            </a:r>
          </a:p>
          <a:p>
            <a:r>
              <a:rPr lang="es-MX" sz="1200" kern="1200" dirty="0" smtClean="0">
                <a:solidFill>
                  <a:schemeClr val="tx1"/>
                </a:solidFill>
                <a:effectLst/>
                <a:latin typeface="+mn-lt"/>
                <a:ea typeface="+mn-ea"/>
                <a:cs typeface="+mn-cs"/>
              </a:rPr>
              <a:t> </a:t>
            </a:r>
          </a:p>
          <a:p>
            <a:r>
              <a:rPr lang="es-MX" sz="1200" kern="1200" dirty="0" smtClean="0">
                <a:solidFill>
                  <a:schemeClr val="tx1"/>
                </a:solidFill>
                <a:effectLst/>
                <a:latin typeface="+mn-lt"/>
                <a:ea typeface="+mn-ea"/>
                <a:cs typeface="+mn-cs"/>
              </a:rPr>
              <a:t>Este tipo de aprendizaje ofrece recursos y actividades que permiten el intercambio de ideas, opiniones, reflexiones, así como la interacción en línea entre estudiantes y docentes. Los docentes, por su parte, guían al estudiante en su proceso de aprendizaje individual y colectivo, para que pueda autogestionar, autoevaluar y autorregular su aprendizaje.</a:t>
            </a: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El tipo</a:t>
            </a:r>
            <a:r>
              <a:rPr lang="es-MX" sz="1200" kern="1200" baseline="0" dirty="0" smtClean="0">
                <a:solidFill>
                  <a:schemeClr val="tx1"/>
                </a:solidFill>
                <a:effectLst/>
                <a:latin typeface="+mn-lt"/>
                <a:ea typeface="+mn-ea"/>
                <a:cs typeface="+mn-cs"/>
              </a:rPr>
              <a:t> de capacitación es totalmente gratuita </a:t>
            </a:r>
            <a:endParaRPr lang="es-MX" sz="1200" kern="1200" dirty="0" smtClean="0">
              <a:solidFill>
                <a:schemeClr val="tx1"/>
              </a:solidFill>
              <a:effectLst/>
              <a:latin typeface="+mn-lt"/>
              <a:ea typeface="+mn-ea"/>
              <a:cs typeface="+mn-cs"/>
            </a:endParaRPr>
          </a:p>
          <a:p>
            <a:endParaRPr lang="es-MX" i="1" dirty="0"/>
          </a:p>
        </p:txBody>
      </p:sp>
      <p:sp>
        <p:nvSpPr>
          <p:cNvPr id="4" name="Marcador de número de diapositiva 3"/>
          <p:cNvSpPr>
            <a:spLocks noGrp="1"/>
          </p:cNvSpPr>
          <p:nvPr>
            <p:ph type="sldNum" sz="quarter" idx="10"/>
          </p:nvPr>
        </p:nvSpPr>
        <p:spPr/>
        <p:txBody>
          <a:bodyPr/>
          <a:lstStyle/>
          <a:p>
            <a:fld id="{C9311CAC-4A16-47AD-88C6-43DA8C248E6A}" type="slidenum">
              <a:rPr lang="es-MX" smtClean="0"/>
              <a:pPr/>
              <a:t>6</a:t>
            </a:fld>
            <a:endParaRPr lang="es-MX"/>
          </a:p>
        </p:txBody>
      </p:sp>
    </p:spTree>
    <p:extLst>
      <p:ext uri="{BB962C8B-B14F-4D97-AF65-F5344CB8AC3E}">
        <p14:creationId xmlns:p14="http://schemas.microsoft.com/office/powerpoint/2010/main" val="886301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2304677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3833973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169077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7" name="6 Rectángulo"/>
          <p:cNvSpPr/>
          <p:nvPr userDrawn="1"/>
        </p:nvSpPr>
        <p:spPr>
          <a:xfrm>
            <a:off x="69273" y="116632"/>
            <a:ext cx="8967223" cy="6624736"/>
          </a:xfrm>
          <a:prstGeom prst="rect">
            <a:avLst/>
          </a:prstGeom>
          <a:gradFill>
            <a:gsLst>
              <a:gs pos="0">
                <a:schemeClr val="bg1">
                  <a:lumMod val="85000"/>
                </a:schemeClr>
              </a:gs>
              <a:gs pos="37000">
                <a:schemeClr val="bg1">
                  <a:lumMod val="85000"/>
                </a:schemeClr>
              </a:gs>
              <a:gs pos="93000">
                <a:schemeClr val="bg1"/>
              </a:gs>
            </a:gsLst>
          </a:gradFill>
          <a:ln cmpd="sng">
            <a:noFill/>
          </a:ln>
        </p:spPr>
        <p:style>
          <a:lnRef idx="1">
            <a:schemeClr val="dk1"/>
          </a:lnRef>
          <a:fillRef idx="2">
            <a:schemeClr val="dk1"/>
          </a:fillRef>
          <a:effectRef idx="1">
            <a:schemeClr val="dk1"/>
          </a:effectRef>
          <a:fontRef idx="minor">
            <a:schemeClr val="dk1"/>
          </a:fontRef>
        </p:style>
        <p:txBody>
          <a:bodyPr rtlCol="0" anchor="ctr"/>
          <a:lstStyle/>
          <a:p>
            <a:pPr algn="ctr"/>
            <a:endParaRPr lang="es-MX"/>
          </a:p>
        </p:txBody>
      </p:sp>
    </p:spTree>
    <p:extLst>
      <p:ext uri="{BB962C8B-B14F-4D97-AF65-F5344CB8AC3E}">
        <p14:creationId xmlns:p14="http://schemas.microsoft.com/office/powerpoint/2010/main" val="31719672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395058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3171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4281275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335238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366919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3780601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6BCC9D2-4B60-405D-894F-D64DB8AB774C}" type="datetimeFigureOut">
              <a:rPr lang="es-MX" smtClean="0"/>
              <a:pPr/>
              <a:t>15/10/2015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36B7891-1C9E-4056-9F4A-5B5784330D2E}" type="slidenum">
              <a:rPr lang="es-MX" smtClean="0"/>
              <a:pPr/>
              <a:t>‹Nº›</a:t>
            </a:fld>
            <a:endParaRPr lang="es-MX"/>
          </a:p>
        </p:txBody>
      </p:sp>
    </p:spTree>
    <p:extLst>
      <p:ext uri="{BB962C8B-B14F-4D97-AF65-F5344CB8AC3E}">
        <p14:creationId xmlns:p14="http://schemas.microsoft.com/office/powerpoint/2010/main" val="1224284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BCC9D2-4B60-405D-894F-D64DB8AB774C}" type="datetimeFigureOut">
              <a:rPr lang="es-MX" smtClean="0"/>
              <a:pPr/>
              <a:t>15/10/2015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B7891-1C9E-4056-9F4A-5B5784330D2E}" type="slidenum">
              <a:rPr lang="es-MX" smtClean="0"/>
              <a:pPr/>
              <a:t>‹Nº›</a:t>
            </a:fld>
            <a:endParaRPr lang="es-MX"/>
          </a:p>
        </p:txBody>
      </p:sp>
    </p:spTree>
    <p:extLst>
      <p:ext uri="{BB962C8B-B14F-4D97-AF65-F5344CB8AC3E}">
        <p14:creationId xmlns:p14="http://schemas.microsoft.com/office/powerpoint/2010/main" val="232817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microsoft.com/office/2007/relationships/hdphoto" Target="../media/hdphoto3.wdp"/><Relationship Id="rId5" Type="http://schemas.openxmlformats.org/officeDocument/2006/relationships/image" Target="../media/image5.png"/><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t="15942" b="20285"/>
          <a:stretch>
            <a:fillRect/>
          </a:stretch>
        </p:blipFill>
        <p:spPr>
          <a:xfrm>
            <a:off x="611560" y="332656"/>
            <a:ext cx="7871755" cy="576064"/>
          </a:xfrm>
          <a:prstGeom prst="rect">
            <a:avLst/>
          </a:prstGeom>
          <a:ln>
            <a:noFill/>
          </a:ln>
        </p:spPr>
      </p:pic>
      <p:pic>
        <p:nvPicPr>
          <p:cNvPr id="9" name="Imagen 4"/>
          <p:cNvPicPr>
            <a:picLocks noChangeAspect="1"/>
          </p:cNvPicPr>
          <p:nvPr/>
        </p:nvPicPr>
        <p:blipFill>
          <a:blip r:embed="rId3" cstate="print">
            <a:extLst>
              <a:ext uri="{28A0092B-C50C-407E-A947-70E740481C1C}">
                <a14:useLocalDpi xmlns:a14="http://schemas.microsoft.com/office/drawing/2010/main" val="0"/>
              </a:ext>
            </a:extLst>
          </a:blip>
          <a:srcRect l="90562" b="20285"/>
          <a:stretch>
            <a:fillRect/>
          </a:stretch>
        </p:blipFill>
        <p:spPr>
          <a:xfrm>
            <a:off x="7740352" y="188640"/>
            <a:ext cx="742963" cy="720080"/>
          </a:xfrm>
          <a:prstGeom prst="rect">
            <a:avLst/>
          </a:prstGeom>
          <a:ln>
            <a:noFill/>
          </a:ln>
        </p:spPr>
      </p:pic>
      <p:sp>
        <p:nvSpPr>
          <p:cNvPr id="10" name="7 CuadroTexto"/>
          <p:cNvSpPr txBox="1"/>
          <p:nvPr/>
        </p:nvSpPr>
        <p:spPr>
          <a:xfrm>
            <a:off x="55418" y="2405071"/>
            <a:ext cx="8981078" cy="2585323"/>
          </a:xfrm>
          <a:prstGeom prst="rect">
            <a:avLst/>
          </a:prstGeom>
          <a:gradFill>
            <a:gsLst>
              <a:gs pos="100000">
                <a:schemeClr val="bg1">
                  <a:lumMod val="85000"/>
                </a:schemeClr>
              </a:gs>
              <a:gs pos="0">
                <a:schemeClr val="bg1"/>
              </a:gs>
            </a:gsLst>
            <a:lin ang="16200000" scaled="1"/>
          </a:gradFill>
          <a:ln>
            <a:solidFill>
              <a:schemeClr val="bg1">
                <a:lumMod val="95000"/>
              </a:schemeClr>
            </a:solidFill>
          </a:ln>
        </p:spPr>
        <p:txBody>
          <a:bodyPr wrap="square" rtlCol="0">
            <a:spAutoFit/>
          </a:bodyPr>
          <a:lstStyle/>
          <a:p>
            <a:pPr algn="ctr">
              <a:lnSpc>
                <a:spcPct val="150000"/>
              </a:lnSpc>
            </a:pPr>
            <a:r>
              <a:rPr lang="es-MX" sz="2800" b="1" dirty="0" smtClean="0">
                <a:solidFill>
                  <a:srgbClr val="BC0000"/>
                </a:solidFill>
                <a:latin typeface="Soberana Sans" pitchFamily="50" charset="0"/>
                <a:cs typeface="Times New Roman" pitchFamily="18" charset="0"/>
              </a:rPr>
              <a:t>Práctica </a:t>
            </a:r>
            <a:r>
              <a:rPr lang="es-MX" sz="2800" b="1" dirty="0" smtClean="0">
                <a:solidFill>
                  <a:srgbClr val="BC0000"/>
                </a:solidFill>
                <a:latin typeface="Soberana Sans" pitchFamily="50" charset="0"/>
                <a:cs typeface="Times New Roman" pitchFamily="18" charset="0"/>
              </a:rPr>
              <a:t>de Gestión del Conocimiento que desarrolló la SFP en coordinación con la </a:t>
            </a:r>
            <a:endParaRPr lang="es-MX" sz="2800" b="1" dirty="0" smtClean="0">
              <a:solidFill>
                <a:srgbClr val="BC0000"/>
              </a:solidFill>
              <a:latin typeface="Soberana Sans" pitchFamily="50" charset="0"/>
              <a:cs typeface="Times New Roman" pitchFamily="18" charset="0"/>
            </a:endParaRPr>
          </a:p>
          <a:p>
            <a:pPr algn="ctr">
              <a:lnSpc>
                <a:spcPct val="150000"/>
              </a:lnSpc>
            </a:pPr>
            <a:r>
              <a:rPr lang="es-MX" sz="2800" b="1" dirty="0" smtClean="0">
                <a:solidFill>
                  <a:srgbClr val="BC0000"/>
                </a:solidFill>
                <a:latin typeface="Soberana Sans" pitchFamily="50" charset="0"/>
                <a:cs typeface="Times New Roman" pitchFamily="18" charset="0"/>
              </a:rPr>
              <a:t>SEP-</a:t>
            </a:r>
            <a:r>
              <a:rPr lang="es-MX" sz="2800" b="1" dirty="0" err="1" smtClean="0">
                <a:solidFill>
                  <a:srgbClr val="BC0000"/>
                </a:solidFill>
                <a:latin typeface="Soberana Sans" pitchFamily="50" charset="0"/>
                <a:cs typeface="Times New Roman" pitchFamily="18" charset="0"/>
              </a:rPr>
              <a:t>UnADM</a:t>
            </a:r>
            <a:endParaRPr lang="es-MX" sz="2800" b="1" dirty="0" smtClean="0">
              <a:solidFill>
                <a:srgbClr val="BC0000"/>
              </a:solidFill>
              <a:latin typeface="Soberana Sans" pitchFamily="50" charset="0"/>
              <a:cs typeface="Times New Roman" pitchFamily="18" charset="0"/>
            </a:endParaRPr>
          </a:p>
          <a:p>
            <a:pPr algn="ctr">
              <a:lnSpc>
                <a:spcPct val="150000"/>
              </a:lnSpc>
            </a:pPr>
            <a:r>
              <a:rPr lang="es-MX" sz="2400" b="1" i="1" dirty="0" smtClean="0">
                <a:solidFill>
                  <a:srgbClr val="BC0000"/>
                </a:solidFill>
                <a:effectLst>
                  <a:outerShdw blurRad="38100" dist="38100" dir="2700000" algn="tl">
                    <a:srgbClr val="000000">
                      <a:alpha val="43137"/>
                    </a:srgbClr>
                  </a:outerShdw>
                </a:effectLst>
                <a:latin typeface="Soberana Sans" pitchFamily="50" charset="0"/>
                <a:cs typeface="Times New Roman" pitchFamily="18" charset="0"/>
              </a:rPr>
              <a:t>Licenciatura en Administración y Gestión Pública</a:t>
            </a:r>
          </a:p>
        </p:txBody>
      </p:sp>
      <p:sp>
        <p:nvSpPr>
          <p:cNvPr id="11" name="1 CuadroTexto"/>
          <p:cNvSpPr txBox="1"/>
          <p:nvPr/>
        </p:nvSpPr>
        <p:spPr>
          <a:xfrm>
            <a:off x="3858548" y="5805264"/>
            <a:ext cx="1505540" cy="369332"/>
          </a:xfrm>
          <a:prstGeom prst="rect">
            <a:avLst/>
          </a:prstGeom>
          <a:noFill/>
          <a:ln>
            <a:solidFill>
              <a:schemeClr val="bg1">
                <a:lumMod val="85000"/>
              </a:schemeClr>
            </a:solidFill>
          </a:ln>
        </p:spPr>
        <p:txBody>
          <a:bodyPr wrap="none" rtlCol="0">
            <a:spAutoFit/>
          </a:bodyPr>
          <a:lstStyle/>
          <a:p>
            <a:r>
              <a:rPr lang="es-MX" dirty="0" smtClean="0">
                <a:solidFill>
                  <a:schemeClr val="bg1">
                    <a:lumMod val="50000"/>
                  </a:schemeClr>
                </a:solidFill>
                <a:latin typeface="Times New Roman" pitchFamily="18" charset="0"/>
                <a:cs typeface="Times New Roman" pitchFamily="18" charset="0"/>
              </a:rPr>
              <a:t>Octubre, 2015</a:t>
            </a:r>
          </a:p>
        </p:txBody>
      </p:sp>
    </p:spTree>
    <p:extLst>
      <p:ext uri="{BB962C8B-B14F-4D97-AF65-F5344CB8AC3E}">
        <p14:creationId xmlns:p14="http://schemas.microsoft.com/office/powerpoint/2010/main" val="535628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ángulo redondeado 11"/>
          <p:cNvSpPr/>
          <p:nvPr/>
        </p:nvSpPr>
        <p:spPr>
          <a:xfrm>
            <a:off x="4716016" y="1714949"/>
            <a:ext cx="4248472" cy="1714051"/>
          </a:xfrm>
          <a:prstGeom prst="roundRect">
            <a:avLst/>
          </a:prstGeom>
          <a:ln>
            <a:solidFill>
              <a:srgbClr val="DDDDDD"/>
            </a:solidFill>
          </a:ln>
          <a:effectLst>
            <a:outerShdw blurRad="50800" dist="38100" dir="5400000" algn="t"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rtlCol="0" anchor="ctr"/>
          <a:lstStyle/>
          <a:p>
            <a:pPr marL="285750" indent="-285750" algn="just">
              <a:buFont typeface="Wingdings" panose="05000000000000000000" pitchFamily="2" charset="2"/>
              <a:buChar char="Ø"/>
            </a:pPr>
            <a:endParaRPr lang="es-MX" sz="1600" b="1" dirty="0" smtClean="0"/>
          </a:p>
          <a:p>
            <a:pPr algn="just"/>
            <a:r>
              <a:rPr lang="es-MX" sz="1600" b="1" dirty="0" smtClean="0">
                <a:solidFill>
                  <a:srgbClr val="0070C0"/>
                </a:solidFill>
                <a:latin typeface="Arial" pitchFamily="34" charset="0"/>
                <a:cs typeface="Arial" pitchFamily="34" charset="0"/>
              </a:rPr>
              <a:t>PROBLEMÁTICA</a:t>
            </a:r>
          </a:p>
          <a:p>
            <a:pPr marL="285750" indent="-285750" algn="just">
              <a:buClr>
                <a:schemeClr val="tx2">
                  <a:lumMod val="60000"/>
                  <a:lumOff val="40000"/>
                </a:schemeClr>
              </a:buClr>
              <a:buSzPct val="150000"/>
              <a:buFont typeface="Arial" pitchFamily="34" charset="0"/>
              <a:buChar char="•"/>
            </a:pPr>
            <a:r>
              <a:rPr lang="es-MX" dirty="0" smtClean="0"/>
              <a:t>50</a:t>
            </a:r>
            <a:r>
              <a:rPr lang="es-MX" dirty="0"/>
              <a:t>% de los 595,369 encuestados no cuentan con un nivel de estudios en licenciatura. </a:t>
            </a:r>
            <a:endParaRPr lang="es-MX" dirty="0" smtClean="0"/>
          </a:p>
          <a:p>
            <a:pPr algn="r"/>
            <a:r>
              <a:rPr lang="es-MX" sz="1400" b="1" i="1" dirty="0"/>
              <a:t>Encuesta </a:t>
            </a:r>
            <a:r>
              <a:rPr lang="es-MX" sz="1400" b="1" i="1" dirty="0" smtClean="0"/>
              <a:t>ECCO- </a:t>
            </a:r>
            <a:r>
              <a:rPr lang="es-MX" sz="1400" b="1" i="1" dirty="0"/>
              <a:t>2014</a:t>
            </a:r>
          </a:p>
          <a:p>
            <a:pPr algn="just"/>
            <a:endParaRPr lang="es-MX" dirty="0"/>
          </a:p>
        </p:txBody>
      </p:sp>
      <p:sp>
        <p:nvSpPr>
          <p:cNvPr id="14" name="Rectángulo redondeado 13"/>
          <p:cNvSpPr/>
          <p:nvPr/>
        </p:nvSpPr>
        <p:spPr>
          <a:xfrm>
            <a:off x="4716016" y="3761873"/>
            <a:ext cx="4248472" cy="2259415"/>
          </a:xfrm>
          <a:prstGeom prst="roundRect">
            <a:avLst/>
          </a:prstGeom>
          <a:ln>
            <a:solidFill>
              <a:srgbClr val="DDDDDD"/>
            </a:solidFill>
          </a:ln>
          <a:effectLst>
            <a:outerShdw blurRad="50800" dist="38100" dir="5400000" algn="t"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rtlCol="0" anchor="ctr"/>
          <a:lstStyle/>
          <a:p>
            <a:r>
              <a:rPr lang="es-MX" sz="2000" b="1" dirty="0">
                <a:solidFill>
                  <a:srgbClr val="0070C0"/>
                </a:solidFill>
              </a:rPr>
              <a:t>BENEFICIOS</a:t>
            </a:r>
          </a:p>
          <a:p>
            <a:pPr marL="285750" indent="-285750">
              <a:buClr>
                <a:schemeClr val="tx2">
                  <a:lumMod val="60000"/>
                  <a:lumOff val="40000"/>
                </a:schemeClr>
              </a:buClr>
              <a:buSzPct val="150000"/>
              <a:buFont typeface="Arial" pitchFamily="34" charset="0"/>
              <a:buChar char="•"/>
            </a:pPr>
            <a:r>
              <a:rPr lang="es-MX" dirty="0" smtClean="0"/>
              <a:t>Educación Formal -Superior </a:t>
            </a:r>
          </a:p>
          <a:p>
            <a:pPr marL="285750" indent="-285750">
              <a:buClr>
                <a:schemeClr val="tx2">
                  <a:lumMod val="60000"/>
                  <a:lumOff val="40000"/>
                </a:schemeClr>
              </a:buClr>
              <a:buSzPct val="150000"/>
              <a:buFont typeface="Arial" pitchFamily="34" charset="0"/>
              <a:buChar char="•"/>
            </a:pPr>
            <a:r>
              <a:rPr lang="es-MX" dirty="0" smtClean="0"/>
              <a:t>Abierta y a Distancia</a:t>
            </a:r>
          </a:p>
          <a:p>
            <a:pPr marL="285750" indent="-285750">
              <a:buClr>
                <a:schemeClr val="tx2">
                  <a:lumMod val="60000"/>
                  <a:lumOff val="40000"/>
                </a:schemeClr>
              </a:buClr>
              <a:buSzPct val="150000"/>
              <a:buFont typeface="Arial" pitchFamily="34" charset="0"/>
              <a:buChar char="•"/>
            </a:pPr>
            <a:r>
              <a:rPr lang="es-MX" dirty="0" smtClean="0"/>
              <a:t>Gratuita </a:t>
            </a:r>
          </a:p>
          <a:p>
            <a:pPr marL="285750" indent="-285750">
              <a:buClr>
                <a:schemeClr val="tx2">
                  <a:lumMod val="60000"/>
                  <a:lumOff val="40000"/>
                </a:schemeClr>
              </a:buClr>
              <a:buSzPct val="150000"/>
              <a:buFont typeface="Arial" pitchFamily="34" charset="0"/>
              <a:buChar char="•"/>
            </a:pPr>
            <a:r>
              <a:rPr lang="es-MX" dirty="0" smtClean="0"/>
              <a:t>Optimiza el uso </a:t>
            </a:r>
            <a:r>
              <a:rPr lang="es-MX" dirty="0"/>
              <a:t>d</a:t>
            </a:r>
            <a:r>
              <a:rPr lang="es-MX" dirty="0" smtClean="0"/>
              <a:t>e las Tecnologías de Información y de Comunicación.</a:t>
            </a:r>
          </a:p>
          <a:p>
            <a:pPr marL="285750" indent="-285750">
              <a:buClr>
                <a:schemeClr val="tx2">
                  <a:lumMod val="60000"/>
                  <a:lumOff val="40000"/>
                </a:schemeClr>
              </a:buClr>
              <a:buSzPct val="150000"/>
              <a:buFont typeface="Arial" pitchFamily="34" charset="0"/>
              <a:buChar char="•"/>
            </a:pPr>
            <a:r>
              <a:rPr lang="es-MX" dirty="0" smtClean="0"/>
              <a:t>Módulos</a:t>
            </a:r>
          </a:p>
          <a:p>
            <a:pPr marL="285750" indent="-285750">
              <a:buClr>
                <a:schemeClr val="tx2">
                  <a:lumMod val="60000"/>
                  <a:lumOff val="40000"/>
                </a:schemeClr>
              </a:buClr>
              <a:buSzPct val="150000"/>
              <a:buFont typeface="Arial" pitchFamily="34" charset="0"/>
              <a:buChar char="•"/>
            </a:pPr>
            <a:r>
              <a:rPr lang="es-MX" dirty="0" smtClean="0"/>
              <a:t>Competencias</a:t>
            </a:r>
            <a:endParaRPr lang="es-MX" dirty="0"/>
          </a:p>
        </p:txBody>
      </p:sp>
      <p:sp>
        <p:nvSpPr>
          <p:cNvPr id="15" name="Flecha derecha 14"/>
          <p:cNvSpPr/>
          <p:nvPr/>
        </p:nvSpPr>
        <p:spPr>
          <a:xfrm>
            <a:off x="3131840" y="2276873"/>
            <a:ext cx="1404694" cy="792087"/>
          </a:xfrm>
          <a:prstGeom prst="rightArrow">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s-MX">
              <a:ln w="0"/>
              <a:gradFill>
                <a:gsLst>
                  <a:gs pos="21000">
                    <a:srgbClr val="53575C"/>
                  </a:gs>
                  <a:gs pos="88000">
                    <a:srgbClr val="C5C7CA"/>
                  </a:gs>
                </a:gsLst>
                <a:lin ang="5400000"/>
              </a:gradFill>
            </a:endParaRPr>
          </a:p>
        </p:txBody>
      </p:sp>
      <p:sp>
        <p:nvSpPr>
          <p:cNvPr id="17" name="7 CuadroTexto"/>
          <p:cNvSpPr txBox="1"/>
          <p:nvPr/>
        </p:nvSpPr>
        <p:spPr>
          <a:xfrm>
            <a:off x="107504" y="221739"/>
            <a:ext cx="8904446" cy="446276"/>
          </a:xfrm>
          <a:prstGeom prst="rect">
            <a:avLst/>
          </a:prstGeom>
          <a:noFill/>
          <a:ln>
            <a:noFill/>
          </a:ln>
        </p:spPr>
        <p:txBody>
          <a:bodyPr wrap="square" rtlCol="0">
            <a:spAutoFit/>
          </a:bodyPr>
          <a:lstStyle/>
          <a:p>
            <a:pPr algn="ctr"/>
            <a:r>
              <a:rPr lang="es-MX" sz="2300" b="1" dirty="0" smtClean="0">
                <a:solidFill>
                  <a:srgbClr val="BC0000"/>
                </a:solidFill>
                <a:latin typeface="Arial" pitchFamily="34" charset="0"/>
                <a:cs typeface="Arial" pitchFamily="34" charset="0"/>
              </a:rPr>
              <a:t>Licenciatura </a:t>
            </a:r>
            <a:r>
              <a:rPr lang="es-MX" sz="2300" b="1" dirty="0">
                <a:solidFill>
                  <a:srgbClr val="BC0000"/>
                </a:solidFill>
                <a:latin typeface="Arial" pitchFamily="34" charset="0"/>
                <a:cs typeface="Arial" pitchFamily="34" charset="0"/>
              </a:rPr>
              <a:t>en Administración y Gestión Pública</a:t>
            </a:r>
          </a:p>
        </p:txBody>
      </p:sp>
      <p:sp>
        <p:nvSpPr>
          <p:cNvPr id="13" name="Flecha derecha 12"/>
          <p:cNvSpPr/>
          <p:nvPr/>
        </p:nvSpPr>
        <p:spPr>
          <a:xfrm>
            <a:off x="3131840" y="4437113"/>
            <a:ext cx="1404694" cy="792087"/>
          </a:xfrm>
          <a:prstGeom prst="rightArrow">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s-MX">
              <a:ln w="0"/>
              <a:gradFill>
                <a:gsLst>
                  <a:gs pos="21000">
                    <a:srgbClr val="53575C"/>
                  </a:gs>
                  <a:gs pos="88000">
                    <a:srgbClr val="C5C7CA"/>
                  </a:gs>
                </a:gsLst>
                <a:lin ang="5400000"/>
              </a:gradFill>
            </a:endParaRPr>
          </a:p>
        </p:txBody>
      </p:sp>
      <p:sp>
        <p:nvSpPr>
          <p:cNvPr id="2" name="CuadroTexto 1"/>
          <p:cNvSpPr txBox="1"/>
          <p:nvPr/>
        </p:nvSpPr>
        <p:spPr>
          <a:xfrm>
            <a:off x="251520" y="2492896"/>
            <a:ext cx="2806643" cy="2492990"/>
          </a:xfrm>
          <a:prstGeom prst="rect">
            <a:avLst/>
          </a:prstGeom>
          <a:noFill/>
          <a:ln>
            <a:noFill/>
          </a:ln>
        </p:spPr>
        <p:txBody>
          <a:bodyPr wrap="square" rtlCol="0">
            <a:spAutoFit/>
          </a:bodyPr>
          <a:lstStyle/>
          <a:p>
            <a:pPr lvl="0" algn="ctr"/>
            <a:r>
              <a:rPr lang="es-MX" sz="2800" b="1" dirty="0">
                <a:solidFill>
                  <a:srgbClr val="0070C0"/>
                </a:solidFill>
                <a:latin typeface="Arial" pitchFamily="34" charset="0"/>
                <a:cs typeface="Arial" pitchFamily="34" charset="0"/>
              </a:rPr>
              <a:t>Proyecto </a:t>
            </a:r>
            <a:r>
              <a:rPr lang="es-MX" sz="2800" b="1" dirty="0" smtClean="0">
                <a:solidFill>
                  <a:srgbClr val="0070C0"/>
                </a:solidFill>
                <a:latin typeface="Arial" pitchFamily="34" charset="0"/>
                <a:cs typeface="Arial" pitchFamily="34" charset="0"/>
              </a:rPr>
              <a:t>estratégico </a:t>
            </a:r>
          </a:p>
          <a:p>
            <a:pPr lvl="0" algn="ctr"/>
            <a:r>
              <a:rPr lang="es-MX" sz="3200" dirty="0" smtClean="0">
                <a:solidFill>
                  <a:schemeClr val="dk1"/>
                </a:solidFill>
              </a:rPr>
              <a:t>SEP - </a:t>
            </a:r>
            <a:r>
              <a:rPr lang="es-MX" sz="3200" dirty="0" err="1" smtClean="0">
                <a:solidFill>
                  <a:schemeClr val="dk1"/>
                </a:solidFill>
              </a:rPr>
              <a:t>UnADM</a:t>
            </a:r>
            <a:endParaRPr lang="es-MX" sz="3200" dirty="0">
              <a:solidFill>
                <a:schemeClr val="dk1"/>
              </a:solidFill>
            </a:endParaRPr>
          </a:p>
          <a:p>
            <a:pPr lvl="0" algn="ctr"/>
            <a:r>
              <a:rPr lang="es-MX" sz="3200" dirty="0">
                <a:solidFill>
                  <a:schemeClr val="dk1"/>
                </a:solidFill>
              </a:rPr>
              <a:t>SFP</a:t>
            </a:r>
          </a:p>
          <a:p>
            <a:endParaRPr lang="es-MX" sz="3200" dirty="0" smtClean="0">
              <a:solidFill>
                <a:schemeClr val="bg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59963963"/>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redondeado 5"/>
          <p:cNvSpPr/>
          <p:nvPr/>
        </p:nvSpPr>
        <p:spPr>
          <a:xfrm>
            <a:off x="1619673" y="1052736"/>
            <a:ext cx="6984775" cy="5328592"/>
          </a:xfrm>
          <a:prstGeom prst="roundRect">
            <a:avLst>
              <a:gd name="adj" fmla="val 29251"/>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endParaRPr lang="es-MX" b="1" dirty="0" smtClean="0"/>
          </a:p>
          <a:p>
            <a:endParaRPr lang="es-MX" b="1" dirty="0"/>
          </a:p>
          <a:p>
            <a:endParaRPr lang="es-MX" b="1" dirty="0" smtClean="0"/>
          </a:p>
          <a:p>
            <a:pPr marL="285750" lvl="0" indent="-285750" algn="just">
              <a:buFont typeface="Wingdings" panose="05000000000000000000" pitchFamily="2" charset="2"/>
              <a:buChar char="Ø"/>
            </a:pPr>
            <a:endParaRPr lang="es-MX" sz="2000" dirty="0" smtClean="0"/>
          </a:p>
          <a:p>
            <a:pPr marL="285750" lvl="0" indent="-285750" algn="just">
              <a:buFont typeface="Wingdings" panose="05000000000000000000" pitchFamily="2" charset="2"/>
              <a:buChar char="Ø"/>
            </a:pPr>
            <a:endParaRPr lang="es-MX" sz="2000" dirty="0" smtClean="0"/>
          </a:p>
          <a:p>
            <a:pPr marL="342900" lvl="0" indent="-342900" algn="just">
              <a:buClr>
                <a:schemeClr val="tx2">
                  <a:lumMod val="60000"/>
                  <a:lumOff val="40000"/>
                </a:schemeClr>
              </a:buClr>
              <a:buSzPct val="150000"/>
              <a:buFont typeface="Wingdings" panose="05000000000000000000" pitchFamily="2" charset="2"/>
              <a:buChar char="§"/>
            </a:pPr>
            <a:endParaRPr lang="es-MX" sz="2200" dirty="0" smtClean="0"/>
          </a:p>
          <a:p>
            <a:pPr lvl="0" algn="just">
              <a:buClr>
                <a:schemeClr val="tx2">
                  <a:lumMod val="60000"/>
                  <a:lumOff val="40000"/>
                </a:schemeClr>
              </a:buClr>
              <a:buSzPct val="150000"/>
            </a:pPr>
            <a:r>
              <a:rPr lang="es-MX" sz="2200" b="1" dirty="0" smtClean="0">
                <a:solidFill>
                  <a:srgbClr val="C00000"/>
                </a:solidFill>
              </a:rPr>
              <a:t>Objetivo</a:t>
            </a:r>
          </a:p>
          <a:p>
            <a:pPr lvl="0" algn="just">
              <a:buClr>
                <a:schemeClr val="tx2">
                  <a:lumMod val="60000"/>
                  <a:lumOff val="40000"/>
                </a:schemeClr>
              </a:buClr>
              <a:buSzPct val="150000"/>
            </a:pPr>
            <a:endParaRPr lang="es-MX" sz="2200" dirty="0"/>
          </a:p>
          <a:p>
            <a:pPr algn="just"/>
            <a:r>
              <a:rPr lang="es-MX" sz="2400" dirty="0"/>
              <a:t>Formar </a:t>
            </a:r>
            <a:r>
              <a:rPr lang="es-MX" sz="2400" dirty="0" smtClean="0"/>
              <a:t>Administradores Públicos de </a:t>
            </a:r>
            <a:r>
              <a:rPr lang="es-MX" sz="2400" dirty="0"/>
              <a:t>calidad, orientados a resultados y comprometidos con el ejercicio de su función; con las competencias necesarias para dar respuesta a los problemas con un sentido ético y de responsabilidad social, a través de una gestión pública eficaz y eficiente, que brinde confianza a los ciudadanos en un marco de legalidad, transparencia y rendición de cuentas. </a:t>
            </a:r>
          </a:p>
          <a:p>
            <a:pPr algn="just"/>
            <a:endParaRPr lang="es-MX" sz="2200" dirty="0" smtClean="0"/>
          </a:p>
          <a:p>
            <a:pPr algn="just"/>
            <a:endParaRPr lang="es-MX" sz="2000" dirty="0" smtClean="0"/>
          </a:p>
          <a:p>
            <a:endParaRPr lang="es-MX" b="1" dirty="0" smtClean="0"/>
          </a:p>
          <a:p>
            <a:endParaRPr lang="es-MX" b="1" dirty="0" smtClean="0"/>
          </a:p>
          <a:p>
            <a:endParaRPr lang="es-MX" b="1" dirty="0"/>
          </a:p>
          <a:p>
            <a:endParaRPr lang="es-MX" b="1" dirty="0" smtClean="0"/>
          </a:p>
          <a:p>
            <a:endParaRPr lang="es-MX" b="1" dirty="0"/>
          </a:p>
          <a:p>
            <a:endParaRPr lang="es-MX" b="1" dirty="0"/>
          </a:p>
        </p:txBody>
      </p:sp>
      <p:sp>
        <p:nvSpPr>
          <p:cNvPr id="7" name="7 CuadroTexto"/>
          <p:cNvSpPr txBox="1"/>
          <p:nvPr/>
        </p:nvSpPr>
        <p:spPr>
          <a:xfrm>
            <a:off x="107504" y="221739"/>
            <a:ext cx="8904446" cy="446276"/>
          </a:xfrm>
          <a:prstGeom prst="rect">
            <a:avLst/>
          </a:prstGeom>
          <a:noFill/>
          <a:ln>
            <a:noFill/>
          </a:ln>
        </p:spPr>
        <p:txBody>
          <a:bodyPr wrap="square" rtlCol="0">
            <a:spAutoFit/>
          </a:bodyPr>
          <a:lstStyle/>
          <a:p>
            <a:pPr algn="ctr"/>
            <a:r>
              <a:rPr lang="es-MX" sz="2300" b="1" dirty="0" smtClean="0">
                <a:solidFill>
                  <a:srgbClr val="BC0000"/>
                </a:solidFill>
                <a:latin typeface="Arial" pitchFamily="34" charset="0"/>
                <a:cs typeface="Arial" pitchFamily="34" charset="0"/>
              </a:rPr>
              <a:t>Licenciatura </a:t>
            </a:r>
            <a:r>
              <a:rPr lang="es-MX" sz="2300" b="1" dirty="0">
                <a:solidFill>
                  <a:srgbClr val="BC0000"/>
                </a:solidFill>
                <a:latin typeface="Arial" pitchFamily="34" charset="0"/>
                <a:cs typeface="Arial" pitchFamily="34" charset="0"/>
              </a:rPr>
              <a:t>en Administración y Gestión Pública</a:t>
            </a:r>
          </a:p>
        </p:txBody>
      </p:sp>
      <p:pic>
        <p:nvPicPr>
          <p:cNvPr id="8" name="Imagen 7"/>
          <p:cNvPicPr>
            <a:picLocks noChangeAspect="1"/>
          </p:cNvPicPr>
          <p:nvPr/>
        </p:nvPicPr>
        <p:blipFill>
          <a:blip r:embed="rId3">
            <a:extLst>
              <a:ext uri="{BEBA8EAE-BF5A-486C-A8C5-ECC9F3942E4B}">
                <a14:imgProps xmlns:a14="http://schemas.microsoft.com/office/drawing/2010/main">
                  <a14:imgLayer r:embed="rId4">
                    <a14:imgEffect>
                      <a14:backgroundRemoval t="2128" b="100000" l="0" r="100000"/>
                    </a14:imgEffect>
                  </a14:imgLayer>
                </a14:imgProps>
              </a:ext>
              <a:ext uri="{28A0092B-C50C-407E-A947-70E740481C1C}">
                <a14:useLocalDpi xmlns:a14="http://schemas.microsoft.com/office/drawing/2010/main" val="0"/>
              </a:ext>
            </a:extLst>
          </a:blip>
          <a:stretch>
            <a:fillRect/>
          </a:stretch>
        </p:blipFill>
        <p:spPr>
          <a:xfrm>
            <a:off x="165663" y="5301208"/>
            <a:ext cx="2286319" cy="1790950"/>
          </a:xfrm>
          <a:prstGeom prst="rect">
            <a:avLst/>
          </a:prstGeom>
        </p:spPr>
      </p:pic>
    </p:spTree>
    <p:extLst>
      <p:ext uri="{BB962C8B-B14F-4D97-AF65-F5344CB8AC3E}">
        <p14:creationId xmlns:p14="http://schemas.microsoft.com/office/powerpoint/2010/main" val="42640491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redondeado 5"/>
          <p:cNvSpPr/>
          <p:nvPr/>
        </p:nvSpPr>
        <p:spPr>
          <a:xfrm>
            <a:off x="1619673" y="1340768"/>
            <a:ext cx="6984775" cy="5328592"/>
          </a:xfrm>
          <a:prstGeom prst="roundRect">
            <a:avLst>
              <a:gd name="adj" fmla="val 29251"/>
            </a:avLst>
          </a:prstGeom>
          <a:solidFill>
            <a:schemeClr val="bg1">
              <a:lumMod val="9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endParaRPr lang="es-MX" b="1" dirty="0" smtClean="0"/>
          </a:p>
          <a:p>
            <a:endParaRPr lang="es-MX" b="1" dirty="0"/>
          </a:p>
          <a:p>
            <a:endParaRPr lang="es-MX" b="1" dirty="0" smtClean="0"/>
          </a:p>
          <a:p>
            <a:pPr marL="285750" lvl="0" indent="-285750" algn="just">
              <a:buFont typeface="Wingdings" panose="05000000000000000000" pitchFamily="2" charset="2"/>
              <a:buChar char="Ø"/>
            </a:pPr>
            <a:endParaRPr lang="es-MX" sz="2000" dirty="0" smtClean="0"/>
          </a:p>
          <a:p>
            <a:pPr marL="285750" lvl="0" indent="-285750" algn="just">
              <a:buFont typeface="Wingdings" panose="05000000000000000000" pitchFamily="2" charset="2"/>
              <a:buChar char="Ø"/>
            </a:pPr>
            <a:endParaRPr lang="es-MX" sz="2000" dirty="0" smtClean="0"/>
          </a:p>
          <a:p>
            <a:pPr marL="342900" lvl="0" indent="-342900" algn="just">
              <a:buClr>
                <a:schemeClr val="tx2">
                  <a:lumMod val="60000"/>
                  <a:lumOff val="40000"/>
                </a:schemeClr>
              </a:buClr>
              <a:buSzPct val="150000"/>
              <a:buFont typeface="Wingdings" panose="05000000000000000000" pitchFamily="2" charset="2"/>
              <a:buChar char="§"/>
            </a:pPr>
            <a:endParaRPr lang="es-MX" sz="2200" dirty="0" smtClean="0"/>
          </a:p>
          <a:p>
            <a:pPr marL="342900" lvl="0" indent="-342900" algn="just">
              <a:buClr>
                <a:schemeClr val="tx2">
                  <a:lumMod val="60000"/>
                  <a:lumOff val="40000"/>
                </a:schemeClr>
              </a:buClr>
              <a:buSzPct val="150000"/>
              <a:buFont typeface="Arial" pitchFamily="34" charset="0"/>
              <a:buChar char="•"/>
            </a:pPr>
            <a:r>
              <a:rPr lang="es-MX" sz="2200" dirty="0" smtClean="0"/>
              <a:t>Equipo Estratégico: conformado por 25 especialistas relacionados con el servicio público</a:t>
            </a:r>
          </a:p>
          <a:p>
            <a:pPr marL="342900" lvl="0" indent="-342900" algn="just">
              <a:buClr>
                <a:schemeClr val="tx2">
                  <a:lumMod val="60000"/>
                  <a:lumOff val="40000"/>
                </a:schemeClr>
              </a:buClr>
              <a:buSzPct val="150000"/>
              <a:buFont typeface="Arial" pitchFamily="34" charset="0"/>
              <a:buChar char="•"/>
            </a:pPr>
            <a:endParaRPr lang="es-MX" sz="2200" dirty="0" smtClean="0"/>
          </a:p>
          <a:p>
            <a:pPr marL="342900" indent="-342900" algn="just">
              <a:buClr>
                <a:schemeClr val="tx2">
                  <a:lumMod val="60000"/>
                  <a:lumOff val="40000"/>
                </a:schemeClr>
              </a:buClr>
              <a:buSzPct val="150000"/>
              <a:buFont typeface="Arial" pitchFamily="34" charset="0"/>
              <a:buChar char="•"/>
            </a:pPr>
            <a:r>
              <a:rPr lang="es-MX" sz="2200" dirty="0" smtClean="0"/>
              <a:t>Se hace un análisis sobre las </a:t>
            </a:r>
            <a:r>
              <a:rPr lang="es-MX" sz="2200" dirty="0"/>
              <a:t>problemáticas </a:t>
            </a:r>
            <a:r>
              <a:rPr lang="es-MX" sz="2200" dirty="0" smtClean="0"/>
              <a:t>actuales de la Administración Pública</a:t>
            </a:r>
          </a:p>
          <a:p>
            <a:pPr marL="342900" indent="-342900" algn="just">
              <a:buClr>
                <a:schemeClr val="tx2">
                  <a:lumMod val="60000"/>
                  <a:lumOff val="40000"/>
                </a:schemeClr>
              </a:buClr>
              <a:buSzPct val="150000"/>
              <a:buFont typeface="Arial" pitchFamily="34" charset="0"/>
              <a:buChar char="•"/>
            </a:pPr>
            <a:endParaRPr lang="es-MX" sz="2200" dirty="0" smtClean="0"/>
          </a:p>
          <a:p>
            <a:pPr marL="342900" indent="-342900" algn="just">
              <a:buClr>
                <a:schemeClr val="tx2">
                  <a:lumMod val="60000"/>
                  <a:lumOff val="40000"/>
                </a:schemeClr>
              </a:buClr>
              <a:buSzPct val="150000"/>
              <a:buFont typeface="Arial" pitchFamily="34" charset="0"/>
              <a:buChar char="•"/>
            </a:pPr>
            <a:r>
              <a:rPr lang="es-MX" sz="2200" dirty="0" smtClean="0"/>
              <a:t>Casos prácticos, atendiendo las situaciones identificadas como áreas de mejora</a:t>
            </a:r>
          </a:p>
          <a:p>
            <a:pPr marL="342900" indent="-342900" algn="just">
              <a:buClr>
                <a:schemeClr val="tx2">
                  <a:lumMod val="60000"/>
                  <a:lumOff val="40000"/>
                </a:schemeClr>
              </a:buClr>
              <a:buSzPct val="150000"/>
              <a:buFont typeface="Arial" pitchFamily="34" charset="0"/>
              <a:buChar char="•"/>
            </a:pPr>
            <a:endParaRPr lang="es-MX" sz="2200" dirty="0" smtClean="0"/>
          </a:p>
          <a:p>
            <a:pPr marL="342900" indent="-342900" algn="just">
              <a:buClr>
                <a:schemeClr val="tx2">
                  <a:lumMod val="60000"/>
                  <a:lumOff val="40000"/>
                </a:schemeClr>
              </a:buClr>
              <a:buSzPct val="150000"/>
              <a:buFont typeface="Arial" pitchFamily="34" charset="0"/>
              <a:buChar char="•"/>
            </a:pPr>
            <a:r>
              <a:rPr lang="es-MX" sz="2200" dirty="0" smtClean="0"/>
              <a:t>16 módulos que contienen las </a:t>
            </a:r>
            <a:r>
              <a:rPr lang="es-MX" sz="2200" dirty="0"/>
              <a:t>competencias necesarias para formar </a:t>
            </a:r>
            <a:r>
              <a:rPr lang="es-MX" sz="2200" dirty="0" smtClean="0"/>
              <a:t>Licenciados en Administración y Gestión Pública, preparados para el desempeño de las funciones propias de la APF</a:t>
            </a:r>
          </a:p>
          <a:p>
            <a:pPr algn="just"/>
            <a:endParaRPr lang="es-MX" sz="2200" dirty="0" smtClean="0"/>
          </a:p>
          <a:p>
            <a:pPr algn="just"/>
            <a:endParaRPr lang="es-MX" sz="2000" dirty="0" smtClean="0"/>
          </a:p>
          <a:p>
            <a:endParaRPr lang="es-MX" b="1" dirty="0" smtClean="0"/>
          </a:p>
          <a:p>
            <a:endParaRPr lang="es-MX" b="1" dirty="0" smtClean="0"/>
          </a:p>
          <a:p>
            <a:endParaRPr lang="es-MX" b="1" dirty="0"/>
          </a:p>
          <a:p>
            <a:endParaRPr lang="es-MX" b="1" dirty="0" smtClean="0"/>
          </a:p>
          <a:p>
            <a:endParaRPr lang="es-MX" b="1" dirty="0"/>
          </a:p>
          <a:p>
            <a:endParaRPr lang="es-MX" b="1" dirty="0"/>
          </a:p>
        </p:txBody>
      </p:sp>
      <p:sp>
        <p:nvSpPr>
          <p:cNvPr id="7" name="7 CuadroTexto"/>
          <p:cNvSpPr txBox="1"/>
          <p:nvPr/>
        </p:nvSpPr>
        <p:spPr>
          <a:xfrm>
            <a:off x="107504" y="221739"/>
            <a:ext cx="8904446" cy="830997"/>
          </a:xfrm>
          <a:prstGeom prst="rect">
            <a:avLst/>
          </a:prstGeom>
          <a:noFill/>
          <a:ln>
            <a:noFill/>
          </a:ln>
        </p:spPr>
        <p:txBody>
          <a:bodyPr wrap="square" rtlCol="0">
            <a:spAutoFit/>
          </a:bodyPr>
          <a:lstStyle/>
          <a:p>
            <a:pPr algn="ctr"/>
            <a:r>
              <a:rPr lang="es-MX" sz="2300" b="1" dirty="0" smtClean="0">
                <a:solidFill>
                  <a:srgbClr val="BC0000"/>
                </a:solidFill>
                <a:latin typeface="Arial" pitchFamily="34" charset="0"/>
                <a:cs typeface="Arial" pitchFamily="34" charset="0"/>
              </a:rPr>
              <a:t>Desarrollo de la </a:t>
            </a:r>
          </a:p>
          <a:p>
            <a:pPr algn="ctr"/>
            <a:r>
              <a:rPr lang="es-MX" sz="2300" b="1" dirty="0" smtClean="0">
                <a:solidFill>
                  <a:srgbClr val="BC0000"/>
                </a:solidFill>
                <a:latin typeface="Arial" pitchFamily="34" charset="0"/>
                <a:cs typeface="Arial" pitchFamily="34" charset="0"/>
              </a:rPr>
              <a:t>Licenciatura </a:t>
            </a:r>
            <a:r>
              <a:rPr lang="es-MX" sz="2300" b="1" dirty="0">
                <a:solidFill>
                  <a:srgbClr val="BC0000"/>
                </a:solidFill>
                <a:latin typeface="Arial" pitchFamily="34" charset="0"/>
                <a:cs typeface="Arial" pitchFamily="34" charset="0"/>
              </a:rPr>
              <a:t>en Administración y Gestión Pública</a:t>
            </a:r>
          </a:p>
        </p:txBody>
      </p:sp>
      <p:pic>
        <p:nvPicPr>
          <p:cNvPr id="8" name="Imagen 7"/>
          <p:cNvPicPr>
            <a:picLocks noChangeAspect="1"/>
          </p:cNvPicPr>
          <p:nvPr/>
        </p:nvPicPr>
        <p:blipFill>
          <a:blip r:embed="rId3">
            <a:extLst>
              <a:ext uri="{BEBA8EAE-BF5A-486C-A8C5-ECC9F3942E4B}">
                <a14:imgProps xmlns:a14="http://schemas.microsoft.com/office/drawing/2010/main">
                  <a14:imgLayer r:embed="rId4">
                    <a14:imgEffect>
                      <a14:backgroundRemoval t="2128" b="100000" l="0" r="100000"/>
                    </a14:imgEffect>
                  </a14:imgLayer>
                </a14:imgProps>
              </a:ext>
              <a:ext uri="{28A0092B-C50C-407E-A947-70E740481C1C}">
                <a14:useLocalDpi xmlns:a14="http://schemas.microsoft.com/office/drawing/2010/main" val="0"/>
              </a:ext>
            </a:extLst>
          </a:blip>
          <a:stretch>
            <a:fillRect/>
          </a:stretch>
        </p:blipFill>
        <p:spPr>
          <a:xfrm>
            <a:off x="53433" y="5382466"/>
            <a:ext cx="2286319" cy="1790950"/>
          </a:xfrm>
          <a:prstGeom prst="rect">
            <a:avLst/>
          </a:prstGeom>
        </p:spPr>
      </p:pic>
    </p:spTree>
    <p:extLst>
      <p:ext uri="{BB962C8B-B14F-4D97-AF65-F5344CB8AC3E}">
        <p14:creationId xmlns:p14="http://schemas.microsoft.com/office/powerpoint/2010/main" val="8533015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redondeado 10"/>
          <p:cNvSpPr/>
          <p:nvPr/>
        </p:nvSpPr>
        <p:spPr>
          <a:xfrm>
            <a:off x="4860032" y="1341865"/>
            <a:ext cx="4104456" cy="4319383"/>
          </a:xfrm>
          <a:prstGeom prst="roundRect">
            <a:avLst/>
          </a:prstGeom>
          <a:ln>
            <a:noFill/>
          </a:ln>
          <a:effectLst/>
        </p:spPr>
        <p:style>
          <a:lnRef idx="1">
            <a:schemeClr val="dk1"/>
          </a:lnRef>
          <a:fillRef idx="2">
            <a:schemeClr val="dk1"/>
          </a:fillRef>
          <a:effectRef idx="1">
            <a:schemeClr val="dk1"/>
          </a:effectRef>
          <a:fontRef idx="minor">
            <a:schemeClr val="dk1"/>
          </a:fontRef>
        </p:style>
        <p:txBody>
          <a:bodyPr rtlCol="0" anchor="ctr"/>
          <a:lstStyle/>
          <a:p>
            <a:pPr algn="just"/>
            <a:endParaRPr lang="es-MX" b="1" dirty="0" smtClean="0"/>
          </a:p>
          <a:p>
            <a:pPr algn="just"/>
            <a:endParaRPr lang="es-MX" sz="2000" b="1" dirty="0" smtClean="0"/>
          </a:p>
          <a:p>
            <a:pPr algn="just"/>
            <a:endParaRPr lang="es-MX" sz="2000" b="1" dirty="0"/>
          </a:p>
          <a:p>
            <a:pPr algn="just"/>
            <a:endParaRPr lang="es-MX" sz="2000" b="1" dirty="0" smtClean="0">
              <a:solidFill>
                <a:srgbClr val="0070C0"/>
              </a:solidFill>
              <a:latin typeface="Arial" pitchFamily="34" charset="0"/>
              <a:cs typeface="Arial" pitchFamily="34" charset="0"/>
            </a:endParaRPr>
          </a:p>
          <a:p>
            <a:pPr algn="just"/>
            <a:endParaRPr lang="es-MX" sz="2000" b="1" dirty="0">
              <a:solidFill>
                <a:srgbClr val="0070C0"/>
              </a:solidFill>
              <a:latin typeface="Arial" pitchFamily="34" charset="0"/>
              <a:cs typeface="Arial" pitchFamily="34" charset="0"/>
            </a:endParaRPr>
          </a:p>
          <a:p>
            <a:pPr algn="ctr"/>
            <a:r>
              <a:rPr lang="es-MX" sz="2000" b="1" dirty="0" smtClean="0">
                <a:solidFill>
                  <a:srgbClr val="0070C0"/>
                </a:solidFill>
                <a:latin typeface="Arial" pitchFamily="34" charset="0"/>
                <a:cs typeface="Arial" pitchFamily="34" charset="0"/>
              </a:rPr>
              <a:t>CONVOCATORIA 2016-1</a:t>
            </a:r>
          </a:p>
          <a:p>
            <a:pPr marL="285750" indent="-285750">
              <a:buClr>
                <a:schemeClr val="tx2">
                  <a:lumMod val="60000"/>
                  <a:lumOff val="40000"/>
                </a:schemeClr>
              </a:buClr>
              <a:buSzPct val="150000"/>
              <a:buFont typeface="Arial" pitchFamily="34" charset="0"/>
              <a:buChar char="•"/>
            </a:pPr>
            <a:endParaRPr lang="es-MX" sz="2000" dirty="0"/>
          </a:p>
          <a:p>
            <a:pPr marL="285750" indent="-285750">
              <a:buClr>
                <a:schemeClr val="tx2">
                  <a:lumMod val="60000"/>
                  <a:lumOff val="40000"/>
                </a:schemeClr>
              </a:buClr>
              <a:buSzPct val="150000"/>
              <a:buFont typeface="Arial" pitchFamily="34" charset="0"/>
              <a:buChar char="•"/>
            </a:pPr>
            <a:r>
              <a:rPr lang="es-MX" sz="2000" dirty="0" smtClean="0"/>
              <a:t>Se </a:t>
            </a:r>
            <a:r>
              <a:rPr lang="es-MX" sz="2000" dirty="0"/>
              <a:t>inscribieron  5,505 </a:t>
            </a:r>
            <a:r>
              <a:rPr lang="es-MX" sz="2000" dirty="0" smtClean="0"/>
              <a:t>personas</a:t>
            </a:r>
          </a:p>
          <a:p>
            <a:pPr>
              <a:buClr>
                <a:schemeClr val="tx2">
                  <a:lumMod val="60000"/>
                  <a:lumOff val="40000"/>
                </a:schemeClr>
              </a:buClr>
              <a:buSzPct val="150000"/>
            </a:pPr>
            <a:endParaRPr lang="es-MX" sz="2000" dirty="0" smtClean="0"/>
          </a:p>
          <a:p>
            <a:pPr marL="285750" indent="-285750">
              <a:buClr>
                <a:schemeClr val="tx2">
                  <a:lumMod val="60000"/>
                  <a:lumOff val="40000"/>
                </a:schemeClr>
              </a:buClr>
              <a:buSzPct val="150000"/>
              <a:buFont typeface="Arial" pitchFamily="34" charset="0"/>
              <a:buChar char="•"/>
            </a:pPr>
            <a:r>
              <a:rPr lang="es-MX" sz="2000" dirty="0" smtClean="0"/>
              <a:t>777 son servidores públicos</a:t>
            </a:r>
          </a:p>
          <a:p>
            <a:pPr marL="285750" indent="-285750">
              <a:buClr>
                <a:schemeClr val="tx2">
                  <a:lumMod val="60000"/>
                  <a:lumOff val="40000"/>
                </a:schemeClr>
              </a:buClr>
              <a:buSzPct val="150000"/>
              <a:buFont typeface="Arial" pitchFamily="34" charset="0"/>
              <a:buChar char="•"/>
            </a:pPr>
            <a:endParaRPr lang="es-MX" sz="2000" dirty="0"/>
          </a:p>
          <a:p>
            <a:pPr marL="285750" indent="-285750">
              <a:buClr>
                <a:schemeClr val="tx2">
                  <a:lumMod val="60000"/>
                  <a:lumOff val="40000"/>
                </a:schemeClr>
              </a:buClr>
              <a:buSzPct val="150000"/>
              <a:buFont typeface="Arial" pitchFamily="34" charset="0"/>
              <a:buChar char="•"/>
            </a:pPr>
            <a:r>
              <a:rPr lang="es-MX" sz="2000" dirty="0" smtClean="0"/>
              <a:t>36 instituciones de la APF.</a:t>
            </a:r>
          </a:p>
          <a:p>
            <a:pPr>
              <a:buClr>
                <a:schemeClr val="tx2">
                  <a:lumMod val="60000"/>
                  <a:lumOff val="40000"/>
                </a:schemeClr>
              </a:buClr>
              <a:buSzPct val="150000"/>
              <a:buFont typeface="Arial" pitchFamily="34" charset="0"/>
              <a:buChar char="•"/>
            </a:pPr>
            <a:endParaRPr lang="es-MX" sz="2000" dirty="0" smtClean="0"/>
          </a:p>
          <a:p>
            <a:pPr marL="342900" indent="-342900">
              <a:buClr>
                <a:schemeClr val="tx2">
                  <a:lumMod val="60000"/>
                  <a:lumOff val="40000"/>
                </a:schemeClr>
              </a:buClr>
              <a:buSzPct val="150000"/>
              <a:buFont typeface="Arial" pitchFamily="34" charset="0"/>
              <a:buChar char="•"/>
            </a:pPr>
            <a:r>
              <a:rPr lang="es-MX" sz="2000" dirty="0" smtClean="0"/>
              <a:t>El inicio del curso propedéutico fue partir del 15 de Septiembre del 2015</a:t>
            </a:r>
          </a:p>
          <a:p>
            <a:endParaRPr lang="es-MX" b="1" dirty="0" smtClean="0"/>
          </a:p>
          <a:p>
            <a:endParaRPr lang="es-MX" b="1" dirty="0" smtClean="0"/>
          </a:p>
          <a:p>
            <a:endParaRPr lang="es-MX" b="1" dirty="0"/>
          </a:p>
          <a:p>
            <a:endParaRPr lang="es-MX" b="1" dirty="0" smtClean="0"/>
          </a:p>
          <a:p>
            <a:endParaRPr lang="es-MX" b="1" dirty="0"/>
          </a:p>
          <a:p>
            <a:endParaRPr lang="es-MX" b="1" dirty="0"/>
          </a:p>
        </p:txBody>
      </p:sp>
      <p:pic>
        <p:nvPicPr>
          <p:cNvPr id="4" name="Imagen 3"/>
          <p:cNvPicPr>
            <a:picLocks noChangeAspect="1"/>
          </p:cNvPicPr>
          <p:nvPr/>
        </p:nvPicPr>
        <p:blipFill>
          <a:blip r:embed="rId3" cstate="print"/>
          <a:stretch>
            <a:fillRect/>
          </a:stretch>
        </p:blipFill>
        <p:spPr>
          <a:xfrm>
            <a:off x="323528" y="908720"/>
            <a:ext cx="4223526" cy="5472608"/>
          </a:xfrm>
          <a:prstGeom prst="rect">
            <a:avLst/>
          </a:prstGeom>
        </p:spPr>
      </p:pic>
      <p:sp>
        <p:nvSpPr>
          <p:cNvPr id="7" name="7 CuadroTexto"/>
          <p:cNvSpPr txBox="1"/>
          <p:nvPr/>
        </p:nvSpPr>
        <p:spPr>
          <a:xfrm>
            <a:off x="107504" y="260648"/>
            <a:ext cx="8904446" cy="446276"/>
          </a:xfrm>
          <a:prstGeom prst="rect">
            <a:avLst/>
          </a:prstGeom>
          <a:noFill/>
          <a:ln>
            <a:noFill/>
          </a:ln>
        </p:spPr>
        <p:txBody>
          <a:bodyPr wrap="square" rtlCol="0">
            <a:spAutoFit/>
          </a:bodyPr>
          <a:lstStyle/>
          <a:p>
            <a:pPr algn="ctr"/>
            <a:r>
              <a:rPr lang="es-MX" sz="2300" b="1" dirty="0" smtClean="0">
                <a:solidFill>
                  <a:srgbClr val="BC0000"/>
                </a:solidFill>
                <a:latin typeface="Arial" pitchFamily="34" charset="0"/>
                <a:cs typeface="Arial" pitchFamily="34" charset="0"/>
              </a:rPr>
              <a:t>Licenciatura </a:t>
            </a:r>
            <a:r>
              <a:rPr lang="es-MX" sz="2300" b="1" dirty="0">
                <a:solidFill>
                  <a:srgbClr val="BC0000"/>
                </a:solidFill>
                <a:latin typeface="Arial" pitchFamily="34" charset="0"/>
                <a:cs typeface="Arial" pitchFamily="34" charset="0"/>
              </a:rPr>
              <a:t>en Administración y Gestión Pública</a:t>
            </a:r>
          </a:p>
        </p:txBody>
      </p:sp>
    </p:spTree>
    <p:extLst>
      <p:ext uri="{BB962C8B-B14F-4D97-AF65-F5344CB8AC3E}">
        <p14:creationId xmlns:p14="http://schemas.microsoft.com/office/powerpoint/2010/main" val="139644061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CuadroTexto"/>
          <p:cNvSpPr txBox="1"/>
          <p:nvPr/>
        </p:nvSpPr>
        <p:spPr>
          <a:xfrm>
            <a:off x="107504" y="188640"/>
            <a:ext cx="8873574" cy="830997"/>
          </a:xfrm>
          <a:prstGeom prst="rect">
            <a:avLst/>
          </a:prstGeom>
          <a:noFill/>
          <a:ln>
            <a:noFill/>
          </a:ln>
        </p:spPr>
        <p:txBody>
          <a:bodyPr wrap="square" rtlCol="0">
            <a:spAutoFit/>
          </a:bodyPr>
          <a:lstStyle/>
          <a:p>
            <a:pPr algn="ctr"/>
            <a:r>
              <a:rPr lang="es-MX" sz="2400" b="1" dirty="0" smtClean="0">
                <a:solidFill>
                  <a:srgbClr val="BC0000"/>
                </a:solidFill>
                <a:latin typeface="Arial" pitchFamily="34" charset="0"/>
                <a:cs typeface="Arial" pitchFamily="34" charset="0"/>
              </a:rPr>
              <a:t>Gestión del Conocimiento en  </a:t>
            </a:r>
          </a:p>
          <a:p>
            <a:pPr algn="ctr"/>
            <a:r>
              <a:rPr lang="es-MX" sz="2400" b="1" dirty="0" smtClean="0">
                <a:solidFill>
                  <a:srgbClr val="BC0000"/>
                </a:solidFill>
                <a:latin typeface="Arial" pitchFamily="34" charset="0"/>
                <a:cs typeface="Arial" pitchFamily="34" charset="0"/>
              </a:rPr>
              <a:t>Programas Educativos a Distancia </a:t>
            </a:r>
            <a:endParaRPr lang="es-MX" sz="2400" b="1" dirty="0">
              <a:solidFill>
                <a:srgbClr val="BC0000"/>
              </a:solidFill>
              <a:latin typeface="Arial" pitchFamily="34" charset="0"/>
              <a:cs typeface="Arial" pitchFamily="34" charset="0"/>
            </a:endParaRPr>
          </a:p>
        </p:txBody>
      </p:sp>
      <p:pic>
        <p:nvPicPr>
          <p:cNvPr id="6" name="Imagen 5"/>
          <p:cNvPicPr>
            <a:picLocks noChangeAspect="1"/>
          </p:cNvPicPr>
          <p:nvPr/>
        </p:nvPicPr>
        <p:blipFill>
          <a:blip r:embed="rId3">
            <a:extLst>
              <a:ext uri="{BEBA8EAE-BF5A-486C-A8C5-ECC9F3942E4B}">
                <a14:imgProps xmlns:a14="http://schemas.microsoft.com/office/drawing/2010/main">
                  <a14:imgLayer r:embed="rId4">
                    <a14:imgEffect>
                      <a14:backgroundRemoval t="2655" b="99115" l="2740" r="98904"/>
                    </a14:imgEffect>
                  </a14:imgLayer>
                </a14:imgProps>
              </a:ext>
              <a:ext uri="{28A0092B-C50C-407E-A947-70E740481C1C}">
                <a14:useLocalDpi xmlns:a14="http://schemas.microsoft.com/office/drawing/2010/main" val="0"/>
              </a:ext>
            </a:extLst>
          </a:blip>
          <a:stretch>
            <a:fillRect/>
          </a:stretch>
        </p:blipFill>
        <p:spPr>
          <a:xfrm>
            <a:off x="6697181" y="998840"/>
            <a:ext cx="2283897" cy="1414139"/>
          </a:xfrm>
          <a:prstGeom prst="rect">
            <a:avLst/>
          </a:prstGeom>
        </p:spPr>
      </p:pic>
      <p:pic>
        <p:nvPicPr>
          <p:cNvPr id="2" name="Imagen 1"/>
          <p:cNvPicPr>
            <a:picLocks noChangeAspect="1"/>
          </p:cNvPicPr>
          <p:nvPr/>
        </p:nvPicPr>
        <p:blipFill>
          <a:blip r:embed="rId5">
            <a:extLst>
              <a:ext uri="{BEBA8EAE-BF5A-486C-A8C5-ECC9F3942E4B}">
                <a14:imgProps xmlns:a14="http://schemas.microsoft.com/office/drawing/2010/main">
                  <a14:imgLayer r:embed="rId6">
                    <a14:imgEffect>
                      <a14:backgroundRemoval t="5363" b="93375" l="0" r="99556"/>
                    </a14:imgEffect>
                  </a14:imgLayer>
                </a14:imgProps>
              </a:ext>
              <a:ext uri="{28A0092B-C50C-407E-A947-70E740481C1C}">
                <a14:useLocalDpi xmlns:a14="http://schemas.microsoft.com/office/drawing/2010/main" val="0"/>
              </a:ext>
            </a:extLst>
          </a:blip>
          <a:stretch>
            <a:fillRect/>
          </a:stretch>
        </p:blipFill>
        <p:spPr>
          <a:xfrm>
            <a:off x="323178" y="5157192"/>
            <a:ext cx="2448622" cy="1724918"/>
          </a:xfrm>
          <a:prstGeom prst="rect">
            <a:avLst/>
          </a:prstGeom>
        </p:spPr>
      </p:pic>
      <p:sp>
        <p:nvSpPr>
          <p:cNvPr id="3" name="Rectángulo 2"/>
          <p:cNvSpPr/>
          <p:nvPr/>
        </p:nvSpPr>
        <p:spPr>
          <a:xfrm>
            <a:off x="1043608" y="1412776"/>
            <a:ext cx="6912768" cy="4216539"/>
          </a:xfrm>
          <a:prstGeom prst="rect">
            <a:avLst/>
          </a:prstGeom>
        </p:spPr>
        <p:txBody>
          <a:bodyPr wrap="square">
            <a:spAutoFit/>
          </a:bodyPr>
          <a:lstStyle/>
          <a:p>
            <a:pPr algn="just"/>
            <a:r>
              <a:rPr lang="es-MX" sz="2800" b="1" dirty="0">
                <a:solidFill>
                  <a:srgbClr val="0070C0"/>
                </a:solidFill>
              </a:rPr>
              <a:t>Beneficios :</a:t>
            </a:r>
          </a:p>
          <a:p>
            <a:pPr algn="just"/>
            <a:endParaRPr lang="es-MX" sz="2800" u="sng" dirty="0"/>
          </a:p>
          <a:p>
            <a:pPr marL="285750" indent="-285750" algn="just">
              <a:spcAft>
                <a:spcPts val="600"/>
              </a:spcAft>
              <a:buClr>
                <a:schemeClr val="tx2">
                  <a:lumMod val="60000"/>
                  <a:lumOff val="40000"/>
                </a:schemeClr>
              </a:buClr>
              <a:buSzPct val="150000"/>
              <a:buFont typeface="Arial" pitchFamily="34" charset="0"/>
              <a:buChar char="•"/>
            </a:pPr>
            <a:r>
              <a:rPr lang="es-MX" sz="2400" dirty="0"/>
              <a:t>Son modelos flexibles que permiten planear el tiempo y ritmo de estudio </a:t>
            </a:r>
          </a:p>
          <a:p>
            <a:pPr marL="285750" indent="-285750" algn="just">
              <a:spcAft>
                <a:spcPts val="600"/>
              </a:spcAft>
              <a:buClr>
                <a:schemeClr val="tx2">
                  <a:lumMod val="60000"/>
                  <a:lumOff val="40000"/>
                </a:schemeClr>
              </a:buClr>
              <a:buSzPct val="150000"/>
              <a:buFont typeface="Arial" pitchFamily="34" charset="0"/>
              <a:buChar char="•"/>
            </a:pPr>
            <a:r>
              <a:rPr lang="es-MX" sz="2400" dirty="0"/>
              <a:t>Estudio puede ser en cualquier lugar y en cualquier momento</a:t>
            </a:r>
          </a:p>
          <a:p>
            <a:pPr marL="285750" indent="-285750" algn="just">
              <a:spcAft>
                <a:spcPts val="600"/>
              </a:spcAft>
              <a:buClr>
                <a:schemeClr val="tx2">
                  <a:lumMod val="60000"/>
                  <a:lumOff val="40000"/>
                </a:schemeClr>
              </a:buClr>
              <a:buSzPct val="150000"/>
              <a:buFont typeface="Arial" pitchFamily="34" charset="0"/>
              <a:buChar char="•"/>
            </a:pPr>
            <a:r>
              <a:rPr lang="es-MX" sz="2400" dirty="0"/>
              <a:t>Existe un Intercambio de ideas, opiniones y reflexiones</a:t>
            </a:r>
          </a:p>
          <a:p>
            <a:pPr marL="285750" indent="-285750" algn="just">
              <a:spcAft>
                <a:spcPts val="600"/>
              </a:spcAft>
              <a:buClr>
                <a:schemeClr val="tx2">
                  <a:lumMod val="60000"/>
                  <a:lumOff val="40000"/>
                </a:schemeClr>
              </a:buClr>
              <a:buSzPct val="150000"/>
              <a:buFont typeface="Arial" pitchFamily="34" charset="0"/>
              <a:buChar char="•"/>
            </a:pPr>
            <a:r>
              <a:rPr lang="es-MX" sz="2400" dirty="0"/>
              <a:t>Interacción en línea entre estudiantes y docentes </a:t>
            </a:r>
          </a:p>
          <a:p>
            <a:pPr algn="just"/>
            <a:endParaRPr lang="es-MX" sz="2400" dirty="0"/>
          </a:p>
        </p:txBody>
      </p:sp>
    </p:spTree>
    <p:extLst>
      <p:ext uri="{BB962C8B-B14F-4D97-AF65-F5344CB8AC3E}">
        <p14:creationId xmlns:p14="http://schemas.microsoft.com/office/powerpoint/2010/main" val="23773934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gradFill flip="none" rotWithShape="0">
          <a:gsLst>
            <a:gs pos="0">
              <a:schemeClr val="bg1">
                <a:lumMod val="95000"/>
              </a:schemeClr>
            </a:gs>
            <a:gs pos="100000">
              <a:schemeClr val="bg1"/>
            </a:gs>
          </a:gsLst>
          <a:lin ang="16200000" scaled="1"/>
          <a:tileRect/>
        </a:gradFill>
        <a:ln>
          <a:solidFill>
            <a:schemeClr val="bg1">
              <a:lumMod val="85000"/>
            </a:schemeClr>
          </a:solidFill>
        </a:ln>
      </a:spPr>
      <a:bodyPr wrap="square" rtlCol="0">
        <a:spAutoFit/>
      </a:bodyPr>
      <a:lstStyle>
        <a:defPPr>
          <a:defRPr dirty="0" smtClean="0">
            <a:solidFill>
              <a:schemeClr val="bg1">
                <a:lumMod val="50000"/>
              </a:schemeClr>
            </a:solidFill>
            <a:latin typeface="Times New Roman" pitchFamily="18" charset="0"/>
            <a:cs typeface="Times New Roman" pitchFamily="18" charset="0"/>
          </a:defRPr>
        </a:defPPr>
      </a:lstStyle>
    </a:tx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3822</TotalTime>
  <Words>959</Words>
  <Application>Microsoft Office PowerPoint</Application>
  <PresentationFormat>Presentación en pantalla (4:3)</PresentationFormat>
  <Paragraphs>138</Paragraphs>
  <Slides>6</Slides>
  <Notes>6</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Solorzano Carmona, Antonio</dc:creator>
  <cp:lastModifiedBy>auditorio</cp:lastModifiedBy>
  <cp:revision>153</cp:revision>
  <cp:lastPrinted>2015-09-29T15:26:30Z</cp:lastPrinted>
  <dcterms:created xsi:type="dcterms:W3CDTF">2012-12-06T00:26:54Z</dcterms:created>
  <dcterms:modified xsi:type="dcterms:W3CDTF">2015-10-15T14:39:20Z</dcterms:modified>
</cp:coreProperties>
</file>